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988" r:id="rId2"/>
    <p:sldId id="1071" r:id="rId3"/>
    <p:sldId id="1072" r:id="rId4"/>
    <p:sldId id="1073" r:id="rId5"/>
    <p:sldId id="1075" r:id="rId6"/>
    <p:sldId id="1076" r:id="rId7"/>
    <p:sldId id="1080" r:id="rId8"/>
    <p:sldId id="1081" r:id="rId9"/>
    <p:sldId id="1082" r:id="rId10"/>
    <p:sldId id="1083" r:id="rId11"/>
    <p:sldId id="1084" r:id="rId12"/>
    <p:sldId id="1085" r:id="rId13"/>
    <p:sldId id="1086" r:id="rId14"/>
    <p:sldId id="1087" r:id="rId15"/>
    <p:sldId id="1088" r:id="rId16"/>
    <p:sldId id="1089" r:id="rId17"/>
    <p:sldId id="1077" r:id="rId18"/>
    <p:sldId id="1078" r:id="rId19"/>
    <p:sldId id="1079" r:id="rId20"/>
    <p:sldId id="1091" r:id="rId21"/>
    <p:sldId id="1090" r:id="rId22"/>
    <p:sldId id="1092" r:id="rId23"/>
    <p:sldId id="1093" r:id="rId24"/>
    <p:sldId id="1094" r:id="rId25"/>
    <p:sldId id="1095" r:id="rId26"/>
    <p:sldId id="1096" r:id="rId27"/>
    <p:sldId id="1097" r:id="rId28"/>
    <p:sldId id="1098" r:id="rId29"/>
    <p:sldId id="1099" r:id="rId30"/>
    <p:sldId id="1100" r:id="rId31"/>
    <p:sldId id="1101" r:id="rId32"/>
    <p:sldId id="1102" r:id="rId33"/>
    <p:sldId id="1103" r:id="rId34"/>
    <p:sldId id="1104" r:id="rId35"/>
    <p:sldId id="1105" r:id="rId36"/>
    <p:sldId id="1106" r:id="rId37"/>
    <p:sldId id="1107" r:id="rId38"/>
    <p:sldId id="1108" r:id="rId39"/>
    <p:sldId id="1109" r:id="rId40"/>
    <p:sldId id="967" r:id="rId41"/>
    <p:sldId id="1074" r:id="rId42"/>
  </p:sldIdLst>
  <p:sldSz cx="9906000" cy="6858000" type="A4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orient="horz" pos="3855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1461">
          <p15:clr>
            <a:srgbClr val="A4A3A4"/>
          </p15:clr>
        </p15:guide>
        <p15:guide id="5" pos="3120">
          <p15:clr>
            <a:srgbClr val="A4A3A4"/>
          </p15:clr>
        </p15:guide>
        <p15:guide id="6" pos="4512">
          <p15:clr>
            <a:srgbClr val="A4A3A4"/>
          </p15:clr>
        </p15:guide>
        <p15:guide id="7" orient="horz" pos="3996">
          <p15:clr>
            <a:srgbClr val="A4A3A4"/>
          </p15:clr>
        </p15:guide>
        <p15:guide id="8" orient="horz" pos="671">
          <p15:clr>
            <a:srgbClr val="A4A3A4"/>
          </p15:clr>
        </p15:guide>
        <p15:guide id="9" orient="horz" pos="1348">
          <p15:clr>
            <a:srgbClr val="A4A3A4"/>
          </p15:clr>
        </p15:guide>
        <p15:guide id="10" pos="220">
          <p15:clr>
            <a:srgbClr val="A4A3A4"/>
          </p15:clr>
        </p15:guide>
        <p15:guide id="11" pos="60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BFAF7"/>
    <a:srgbClr val="004C22"/>
    <a:srgbClr val="E6E8CE"/>
    <a:srgbClr val="A3C1E5"/>
    <a:srgbClr val="666699"/>
    <a:srgbClr val="006699"/>
    <a:srgbClr val="0066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1" autoAdjust="0"/>
    <p:restoredTop sz="88753" autoAdjust="0"/>
  </p:normalViewPr>
  <p:slideViewPr>
    <p:cSldViewPr snapToGrid="0" snapToObjects="1">
      <p:cViewPr varScale="1">
        <p:scale>
          <a:sx n="118" d="100"/>
          <a:sy n="118" d="100"/>
        </p:scale>
        <p:origin x="1296" y="132"/>
      </p:cViewPr>
      <p:guideLst>
        <p:guide orient="horz" pos="2167"/>
        <p:guide orient="horz" pos="3855"/>
        <p:guide orient="horz" pos="845"/>
        <p:guide orient="horz" pos="1461"/>
        <p:guide pos="3120"/>
        <p:guide pos="4512"/>
        <p:guide orient="horz" pos="3996"/>
        <p:guide orient="horz" pos="671"/>
        <p:guide orient="horz" pos="1348"/>
        <p:guide pos="220"/>
        <p:guide pos="603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5288" cy="53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8575" y="0"/>
            <a:ext cx="2933700" cy="53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2004"/>
            <a:ext cx="2935288" cy="53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8575" y="9392004"/>
            <a:ext cx="2933700" cy="53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/>
            </a:lvl1pPr>
          </a:lstStyle>
          <a:p>
            <a:pPr>
              <a:defRPr/>
            </a:pPr>
            <a:fld id="{B1023B6E-F07D-4913-9CB4-01A8361C49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6284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l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r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5952"/>
            <a:ext cx="5435600" cy="446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71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l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71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r" defTabSz="954088" eaLnBrk="1" latinLnBrk="1" hangingPunct="1">
              <a:defRPr kumimoji="1" sz="1300" b="0">
                <a:latin typeface="돋움" panose="020B0600000101010101" pitchFamily="50" charset="-127"/>
                <a:ea typeface="돋움" panose="020B0600000101010101" pitchFamily="50" charset="-127"/>
              </a:defRPr>
            </a:lvl1pPr>
          </a:lstStyle>
          <a:p>
            <a:pPr>
              <a:defRPr/>
            </a:pPr>
            <a:fld id="{5472AED8-E5A8-49D9-8826-A8CB344D4F4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1646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57F7BE-2E8B-453B-96B3-30CDB4F9C44D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안녕하십니까</a:t>
            </a:r>
            <a:r>
              <a:rPr lang="en-US" altLang="ko-KR" dirty="0"/>
              <a:t>?</a:t>
            </a:r>
          </a:p>
          <a:p>
            <a:pPr eaLnBrk="1" hangingPunct="1"/>
            <a:r>
              <a:rPr lang="ko-KR" altLang="en-US" dirty="0"/>
              <a:t>동진쎄미켐 글로벌 </a:t>
            </a:r>
            <a:r>
              <a:rPr lang="en-US" altLang="ko-KR" dirty="0"/>
              <a:t>HR </a:t>
            </a:r>
            <a:r>
              <a:rPr lang="ko-KR" altLang="en-US" dirty="0"/>
              <a:t>시스템 구축 제안을 발표할</a:t>
            </a:r>
            <a:r>
              <a:rPr lang="ko-KR" altLang="en-US" baseline="0" dirty="0"/>
              <a:t> </a:t>
            </a:r>
            <a:r>
              <a:rPr lang="ko-KR" altLang="en-US" dirty="0"/>
              <a:t>빌트원 강정기입니다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이번 제안 기회를 주신데 대하여 동진쎄미켐 임직원 </a:t>
            </a:r>
            <a:r>
              <a:rPr lang="ko-KR" altLang="en-US" dirty="0" err="1"/>
              <a:t>여려분께</a:t>
            </a:r>
            <a:endParaRPr lang="en-US" altLang="ko-KR" dirty="0"/>
          </a:p>
          <a:p>
            <a:pPr eaLnBrk="1" hangingPunct="1"/>
            <a:r>
              <a:rPr lang="ko-KR" altLang="en-US" dirty="0"/>
              <a:t>감사의 말씀을 드리며</a:t>
            </a:r>
            <a:r>
              <a:rPr lang="en-US" altLang="ko-KR" dirty="0"/>
              <a:t>, </a:t>
            </a:r>
            <a:r>
              <a:rPr lang="ko-KR" altLang="en-US" dirty="0"/>
              <a:t>본 제안에 대한 내용을 말씀 드리도록 하겠습니다</a:t>
            </a:r>
            <a:r>
              <a:rPr lang="en-US" altLang="ko-KR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698787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54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580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28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724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008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768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472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503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612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26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415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824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00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063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100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20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106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27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145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106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797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03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875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361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497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761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203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809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240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37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0613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38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435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6760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2F26847D-A5D5-4421-A21A-C17DBB39BA26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588342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4463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300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394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467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07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569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69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255199" y="5616022"/>
            <a:ext cx="5395602" cy="360000"/>
            <a:chOff x="1708165" y="5825572"/>
            <a:chExt cx="5395602" cy="360000"/>
          </a:xfrm>
        </p:grpSpPr>
        <p:sp>
          <p:nvSpPr>
            <p:cNvPr id="26" name="AutoShape 34"/>
            <p:cNvSpPr>
              <a:spLocks noChangeArrowheads="1"/>
            </p:cNvSpPr>
            <p:nvPr userDrawn="1"/>
          </p:nvSpPr>
          <p:spPr bwMode="gray">
            <a:xfrm>
              <a:off x="2967064" y="5825572"/>
              <a:ext cx="36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AutoShape 34"/>
            <p:cNvSpPr>
              <a:spLocks noChangeArrowheads="1"/>
            </p:cNvSpPr>
            <p:nvPr userDrawn="1"/>
          </p:nvSpPr>
          <p:spPr bwMode="gray">
            <a:xfrm>
              <a:off x="3386697" y="582557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AutoShape 34"/>
            <p:cNvSpPr>
              <a:spLocks noChangeArrowheads="1"/>
            </p:cNvSpPr>
            <p:nvPr userDrawn="1"/>
          </p:nvSpPr>
          <p:spPr bwMode="gray">
            <a:xfrm>
              <a:off x="3806330" y="5825572"/>
              <a:ext cx="360000" cy="36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AutoShape 34"/>
            <p:cNvSpPr>
              <a:spLocks noChangeArrowheads="1"/>
            </p:cNvSpPr>
            <p:nvPr userDrawn="1"/>
          </p:nvSpPr>
          <p:spPr bwMode="gray">
            <a:xfrm>
              <a:off x="1708165" y="5825572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AutoShape 34"/>
            <p:cNvSpPr>
              <a:spLocks noChangeArrowheads="1"/>
            </p:cNvSpPr>
            <p:nvPr userDrawn="1"/>
          </p:nvSpPr>
          <p:spPr bwMode="gray">
            <a:xfrm>
              <a:off x="2127798" y="5825572"/>
              <a:ext cx="360000" cy="36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AutoShape 34"/>
            <p:cNvSpPr>
              <a:spLocks noChangeArrowheads="1"/>
            </p:cNvSpPr>
            <p:nvPr userDrawn="1"/>
          </p:nvSpPr>
          <p:spPr bwMode="gray">
            <a:xfrm>
              <a:off x="2547431" y="5825572"/>
              <a:ext cx="360000" cy="36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AutoShape 34"/>
            <p:cNvSpPr>
              <a:spLocks noChangeArrowheads="1"/>
            </p:cNvSpPr>
            <p:nvPr userDrawn="1"/>
          </p:nvSpPr>
          <p:spPr bwMode="gray">
            <a:xfrm>
              <a:off x="5484862" y="5825572"/>
              <a:ext cx="36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AutoShape 34"/>
            <p:cNvSpPr>
              <a:spLocks noChangeArrowheads="1"/>
            </p:cNvSpPr>
            <p:nvPr userDrawn="1"/>
          </p:nvSpPr>
          <p:spPr bwMode="gray">
            <a:xfrm>
              <a:off x="5904495" y="5825572"/>
              <a:ext cx="360000" cy="360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AutoShape 34"/>
            <p:cNvSpPr>
              <a:spLocks noChangeArrowheads="1"/>
            </p:cNvSpPr>
            <p:nvPr userDrawn="1"/>
          </p:nvSpPr>
          <p:spPr bwMode="gray">
            <a:xfrm>
              <a:off x="6324128" y="5825572"/>
              <a:ext cx="360000" cy="360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AutoShape 34"/>
            <p:cNvSpPr>
              <a:spLocks noChangeArrowheads="1"/>
            </p:cNvSpPr>
            <p:nvPr userDrawn="1"/>
          </p:nvSpPr>
          <p:spPr bwMode="gray">
            <a:xfrm>
              <a:off x="4225963" y="5825572"/>
              <a:ext cx="360000" cy="36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AutoShape 34"/>
            <p:cNvSpPr>
              <a:spLocks noChangeArrowheads="1"/>
            </p:cNvSpPr>
            <p:nvPr userDrawn="1"/>
          </p:nvSpPr>
          <p:spPr bwMode="gray">
            <a:xfrm>
              <a:off x="4645596" y="5825572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AutoShape 34"/>
            <p:cNvSpPr>
              <a:spLocks noChangeArrowheads="1"/>
            </p:cNvSpPr>
            <p:nvPr userDrawn="1"/>
          </p:nvSpPr>
          <p:spPr bwMode="gray">
            <a:xfrm>
              <a:off x="5065229" y="5825572"/>
              <a:ext cx="360000" cy="360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AutoShape 34"/>
            <p:cNvSpPr>
              <a:spLocks noChangeArrowheads="1"/>
            </p:cNvSpPr>
            <p:nvPr userDrawn="1"/>
          </p:nvSpPr>
          <p:spPr bwMode="gray">
            <a:xfrm>
              <a:off x="6743767" y="5825572"/>
              <a:ext cx="360000" cy="360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" name="Rectangle 29"/>
          <p:cNvSpPr>
            <a:spLocks noChangeArrowheads="1"/>
          </p:cNvSpPr>
          <p:nvPr userDrawn="1"/>
        </p:nvSpPr>
        <p:spPr bwMode="gray">
          <a:xfrm>
            <a:off x="0" y="5905501"/>
            <a:ext cx="9906000" cy="952499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gray">
          <a:xfrm>
            <a:off x="338137" y="6267419"/>
            <a:ext cx="92408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 anchor="ctr">
            <a:spAutoFit/>
          </a:bodyPr>
          <a:lstStyle>
            <a:lvl1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 part of it may be circulated, quoted, or reproduced for distribution outside</a:t>
            </a:r>
            <a:r>
              <a:rPr lang="en-US" altLang="ko-KR" sz="1000" b="0" baseline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other company </a:t>
            </a: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Security without prior written approval from Built1</a:t>
            </a: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© Copyright Built1 Corporation 2013, 2021</a:t>
            </a:r>
          </a:p>
        </p:txBody>
      </p:sp>
      <p:sp>
        <p:nvSpPr>
          <p:cNvPr id="9" name="Text Box 41"/>
          <p:cNvSpPr txBox="1">
            <a:spLocks noChangeArrowheads="1"/>
          </p:cNvSpPr>
          <p:nvPr/>
        </p:nvSpPr>
        <p:spPr bwMode="auto">
          <a:xfrm>
            <a:off x="619125" y="900113"/>
            <a:ext cx="398621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6800" rIns="0" bIns="46800">
            <a:spAutoFit/>
          </a:bodyPr>
          <a:lstStyle>
            <a:lvl1pPr marL="87313" indent="-87313"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ko-K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Achieving Sustainable Growth through Human Capital</a:t>
            </a:r>
          </a:p>
        </p:txBody>
      </p:sp>
      <p:sp>
        <p:nvSpPr>
          <p:cNvPr id="8220" name="Rectangle 28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349250" y="2946213"/>
            <a:ext cx="9207500" cy="822325"/>
          </a:xfr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0" rIns="0" anchor="t"/>
          <a:lstStyle>
            <a:lvl1pPr algn="ctr" latinLnBrk="0">
              <a:spcBef>
                <a:spcPct val="20000"/>
              </a:spcBef>
              <a:spcAft>
                <a:spcPct val="20000"/>
              </a:spcAft>
              <a:defRPr kumimoji="0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gray">
          <a:xfrm>
            <a:off x="1663684" y="622300"/>
            <a:ext cx="16208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571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714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286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buFont typeface="Wingdings" pitchFamily="2" charset="2"/>
              <a:buNone/>
              <a:defRPr/>
            </a:pPr>
            <a:r>
              <a:rPr kumimoji="0" lang="en-US" altLang="ko-KR" sz="1200" i="1" dirty="0">
                <a:latin typeface="맑은 고딕" pitchFamily="50" charset="-127"/>
                <a:ea typeface="맑은 고딕" pitchFamily="50" charset="-127"/>
              </a:rPr>
              <a:t>HCM Business Service</a:t>
            </a:r>
          </a:p>
        </p:txBody>
      </p:sp>
      <p:pic>
        <p:nvPicPr>
          <p:cNvPr id="19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11163"/>
            <a:ext cx="12620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51" y="1654112"/>
            <a:ext cx="9207500" cy="914400"/>
          </a:xfrm>
          <a:noFill/>
        </p:spPr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868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.본문_제목(1)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54125"/>
            <a:ext cx="4139969" cy="60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349249" y="1059906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428128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2.본문_제목(1)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54125"/>
            <a:ext cx="4139969" cy="60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6943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.본문_제목(2)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39006" y="52553"/>
            <a:ext cx="3987779" cy="3516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330613"/>
            <a:ext cx="3978263" cy="3946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5089757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3"/>
          </p:nvPr>
        </p:nvSpPr>
        <p:spPr>
          <a:xfrm>
            <a:off x="349249" y="1055688"/>
            <a:ext cx="9229725" cy="1074737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3114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2.본문_제목(2)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39006" y="52553"/>
            <a:ext cx="3987779" cy="3516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330613"/>
            <a:ext cx="3978263" cy="3946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3"/>
          </p:nvPr>
        </p:nvSpPr>
        <p:spPr>
          <a:xfrm>
            <a:off x="349249" y="1062038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3700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1.목차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9229725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349249" y="1055688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4532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2.목차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9229725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3643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.End of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 userDrawn="1"/>
        </p:nvGrpSpPr>
        <p:grpSpPr>
          <a:xfrm>
            <a:off x="2255199" y="5616022"/>
            <a:ext cx="5395602" cy="360000"/>
            <a:chOff x="1708165" y="5825572"/>
            <a:chExt cx="5395602" cy="360000"/>
          </a:xfrm>
        </p:grpSpPr>
        <p:sp>
          <p:nvSpPr>
            <p:cNvPr id="34" name="AutoShape 34"/>
            <p:cNvSpPr>
              <a:spLocks noChangeArrowheads="1"/>
            </p:cNvSpPr>
            <p:nvPr userDrawn="1"/>
          </p:nvSpPr>
          <p:spPr bwMode="gray">
            <a:xfrm>
              <a:off x="2967064" y="5825572"/>
              <a:ext cx="36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AutoShape 34"/>
            <p:cNvSpPr>
              <a:spLocks noChangeArrowheads="1"/>
            </p:cNvSpPr>
            <p:nvPr userDrawn="1"/>
          </p:nvSpPr>
          <p:spPr bwMode="gray">
            <a:xfrm>
              <a:off x="3386697" y="582557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AutoShape 34"/>
            <p:cNvSpPr>
              <a:spLocks noChangeArrowheads="1"/>
            </p:cNvSpPr>
            <p:nvPr userDrawn="1"/>
          </p:nvSpPr>
          <p:spPr bwMode="gray">
            <a:xfrm>
              <a:off x="3806330" y="5825572"/>
              <a:ext cx="360000" cy="36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AutoShape 34"/>
            <p:cNvSpPr>
              <a:spLocks noChangeArrowheads="1"/>
            </p:cNvSpPr>
            <p:nvPr userDrawn="1"/>
          </p:nvSpPr>
          <p:spPr bwMode="gray">
            <a:xfrm>
              <a:off x="1708165" y="5825572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AutoShape 34"/>
            <p:cNvSpPr>
              <a:spLocks noChangeArrowheads="1"/>
            </p:cNvSpPr>
            <p:nvPr userDrawn="1"/>
          </p:nvSpPr>
          <p:spPr bwMode="gray">
            <a:xfrm>
              <a:off x="2127798" y="5825572"/>
              <a:ext cx="360000" cy="36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AutoShape 34"/>
            <p:cNvSpPr>
              <a:spLocks noChangeArrowheads="1"/>
            </p:cNvSpPr>
            <p:nvPr userDrawn="1"/>
          </p:nvSpPr>
          <p:spPr bwMode="gray">
            <a:xfrm>
              <a:off x="2547431" y="5825572"/>
              <a:ext cx="360000" cy="36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AutoShape 34"/>
            <p:cNvSpPr>
              <a:spLocks noChangeArrowheads="1"/>
            </p:cNvSpPr>
            <p:nvPr userDrawn="1"/>
          </p:nvSpPr>
          <p:spPr bwMode="gray">
            <a:xfrm>
              <a:off x="5484862" y="5825572"/>
              <a:ext cx="36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AutoShape 34"/>
            <p:cNvSpPr>
              <a:spLocks noChangeArrowheads="1"/>
            </p:cNvSpPr>
            <p:nvPr userDrawn="1"/>
          </p:nvSpPr>
          <p:spPr bwMode="gray">
            <a:xfrm>
              <a:off x="5904495" y="5825572"/>
              <a:ext cx="360000" cy="360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AutoShape 34"/>
            <p:cNvSpPr>
              <a:spLocks noChangeArrowheads="1"/>
            </p:cNvSpPr>
            <p:nvPr userDrawn="1"/>
          </p:nvSpPr>
          <p:spPr bwMode="gray">
            <a:xfrm>
              <a:off x="6324128" y="5825572"/>
              <a:ext cx="360000" cy="360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AutoShape 34"/>
            <p:cNvSpPr>
              <a:spLocks noChangeArrowheads="1"/>
            </p:cNvSpPr>
            <p:nvPr userDrawn="1"/>
          </p:nvSpPr>
          <p:spPr bwMode="gray">
            <a:xfrm>
              <a:off x="4225963" y="5825572"/>
              <a:ext cx="360000" cy="36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AutoShape 34"/>
            <p:cNvSpPr>
              <a:spLocks noChangeArrowheads="1"/>
            </p:cNvSpPr>
            <p:nvPr userDrawn="1"/>
          </p:nvSpPr>
          <p:spPr bwMode="gray">
            <a:xfrm>
              <a:off x="4645596" y="5825572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AutoShape 34"/>
            <p:cNvSpPr>
              <a:spLocks noChangeArrowheads="1"/>
            </p:cNvSpPr>
            <p:nvPr userDrawn="1"/>
          </p:nvSpPr>
          <p:spPr bwMode="gray">
            <a:xfrm>
              <a:off x="5065229" y="5825572"/>
              <a:ext cx="360000" cy="360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AutoShape 34"/>
            <p:cNvSpPr>
              <a:spLocks noChangeArrowheads="1"/>
            </p:cNvSpPr>
            <p:nvPr userDrawn="1"/>
          </p:nvSpPr>
          <p:spPr bwMode="gray">
            <a:xfrm>
              <a:off x="6743767" y="5825572"/>
              <a:ext cx="360000" cy="360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" name="Rectangle 29"/>
          <p:cNvSpPr>
            <a:spLocks noChangeArrowheads="1"/>
          </p:cNvSpPr>
          <p:nvPr userDrawn="1"/>
        </p:nvSpPr>
        <p:spPr bwMode="gray">
          <a:xfrm>
            <a:off x="0" y="5905501"/>
            <a:ext cx="9906000" cy="952499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 Box 15"/>
          <p:cNvSpPr txBox="1">
            <a:spLocks noChangeArrowheads="1"/>
          </p:cNvSpPr>
          <p:nvPr userDrawn="1"/>
        </p:nvSpPr>
        <p:spPr bwMode="gray">
          <a:xfrm>
            <a:off x="338137" y="6267419"/>
            <a:ext cx="92408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 anchor="ctr">
            <a:spAutoFit/>
          </a:bodyPr>
          <a:lstStyle>
            <a:lvl1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 part of it may be circulated, quoted, or reproduced for distribution outside</a:t>
            </a:r>
            <a:r>
              <a:rPr lang="en-US" altLang="ko-KR" sz="1000" b="0" baseline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other company </a:t>
            </a: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Security without prior written approval from Built1</a:t>
            </a: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© Copyright Built1 Corporation 2013, 2021</a:t>
            </a:r>
          </a:p>
        </p:txBody>
      </p:sp>
      <p:sp>
        <p:nvSpPr>
          <p:cNvPr id="12" name="Text Box 41"/>
          <p:cNvSpPr txBox="1">
            <a:spLocks noChangeArrowheads="1"/>
          </p:cNvSpPr>
          <p:nvPr userDrawn="1"/>
        </p:nvSpPr>
        <p:spPr bwMode="auto">
          <a:xfrm>
            <a:off x="619125" y="900113"/>
            <a:ext cx="398621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6800" rIns="0" bIns="46800">
            <a:spAutoFit/>
          </a:bodyPr>
          <a:lstStyle>
            <a:lvl1pPr marL="87313" indent="-87313"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ko-K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Achieving Sustainable Growth through Human Capital</a:t>
            </a:r>
          </a:p>
        </p:txBody>
      </p:sp>
      <p:sp>
        <p:nvSpPr>
          <p:cNvPr id="13" name="Rectangle 28"/>
          <p:cNvSpPr txBox="1">
            <a:spLocks noChangeArrowheads="1"/>
          </p:cNvSpPr>
          <p:nvPr userDrawn="1"/>
        </p:nvSpPr>
        <p:spPr bwMode="auto">
          <a:xfrm>
            <a:off x="349250" y="2946213"/>
            <a:ext cx="92075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0" hangingPunct="0">
              <a:spcBef>
                <a:spcPct val="20000"/>
              </a:spcBef>
              <a:spcAft>
                <a:spcPct val="20000"/>
              </a:spcAft>
              <a:defRPr kumimoji="0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9pPr>
          </a:lstStyle>
          <a:p>
            <a:r>
              <a:rPr lang="en-US" altLang="ko-KR" kern="0" dirty="0"/>
              <a:t>End of Document</a:t>
            </a:r>
            <a:endParaRPr lang="ko-KR" altLang="en-US" kern="0" dirty="0"/>
          </a:p>
        </p:txBody>
      </p:sp>
      <p:sp>
        <p:nvSpPr>
          <p:cNvPr id="14" name="Text Box 16"/>
          <p:cNvSpPr txBox="1">
            <a:spLocks noChangeArrowheads="1"/>
          </p:cNvSpPr>
          <p:nvPr userDrawn="1"/>
        </p:nvSpPr>
        <p:spPr bwMode="gray">
          <a:xfrm>
            <a:off x="1663684" y="622300"/>
            <a:ext cx="16208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571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714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286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buFont typeface="Wingdings" pitchFamily="2" charset="2"/>
              <a:buNone/>
              <a:defRPr/>
            </a:pPr>
            <a:r>
              <a:rPr kumimoji="0" lang="en-US" altLang="ko-KR" sz="1200" i="1" dirty="0">
                <a:latin typeface="맑은 고딕" pitchFamily="50" charset="-127"/>
                <a:ea typeface="맑은 고딕" pitchFamily="50" charset="-127"/>
              </a:rPr>
              <a:t>HCM Business Service</a:t>
            </a:r>
          </a:p>
        </p:txBody>
      </p:sp>
      <p:pic>
        <p:nvPicPr>
          <p:cNvPr id="15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11163"/>
            <a:ext cx="12620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51" y="1654112"/>
            <a:ext cx="9207500" cy="914400"/>
          </a:xfrm>
          <a:noFill/>
        </p:spPr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962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9">
            <a:extLst>
              <a:ext uri="{FF2B5EF4-FFF2-40B4-BE49-F238E27FC236}">
                <a16:creationId xmlns:a16="http://schemas.microsoft.com/office/drawing/2014/main" id="{E7E22AF0-A991-4189-8251-D1FD8A97FE1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6855225"/>
            <a:ext cx="9906000" cy="10945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89469E30-AD51-4F4A-94A4-F8E48002C2AD}"/>
              </a:ext>
            </a:extLst>
          </p:cNvPr>
          <p:cNvSpPr>
            <a:spLocks noChangeArrowheads="1"/>
          </p:cNvSpPr>
          <p:nvPr userDrawn="1"/>
        </p:nvSpPr>
        <p:spPr bwMode="gray">
          <a:xfrm flipV="1">
            <a:off x="0" y="6472517"/>
            <a:ext cx="9907200" cy="386605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0"/>
          </a:grad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9" name="Rectangle 29"/>
          <p:cNvSpPr>
            <a:spLocks noChangeArrowheads="1"/>
          </p:cNvSpPr>
          <p:nvPr userDrawn="1"/>
        </p:nvSpPr>
        <p:spPr bwMode="gray">
          <a:xfrm>
            <a:off x="215900" y="744539"/>
            <a:ext cx="9474200" cy="16986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0"/>
          </a:grad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95300" y="150813"/>
            <a:ext cx="6256374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40242" y="1065213"/>
            <a:ext cx="9225516" cy="9460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en-US" altLang="ko-KR" dirty="0"/>
              <a:t>Headline Message</a:t>
            </a:r>
          </a:p>
          <a:p>
            <a:pPr lvl="1"/>
            <a:r>
              <a:rPr lang="en-US" altLang="ko-KR" dirty="0"/>
              <a:t>Sub Message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gray">
          <a:xfrm>
            <a:off x="4446163" y="6527800"/>
            <a:ext cx="619230" cy="278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3C9443EC-2BC6-4459-A336-51C56D771946}" type="slidenum">
              <a:rPr lang="en-US" altLang="ko-KR" sz="12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031" name="그림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976" y="6517316"/>
            <a:ext cx="784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9"/>
          <p:cNvSpPr>
            <a:spLocks noChangeArrowheads="1"/>
          </p:cNvSpPr>
          <p:nvPr userDrawn="1"/>
        </p:nvSpPr>
        <p:spPr bwMode="gray">
          <a:xfrm rot="10800000">
            <a:off x="215900" y="0"/>
            <a:ext cx="9474200" cy="744538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0" r:id="rId2"/>
    <p:sldLayoutId id="2147483761" r:id="rId3"/>
    <p:sldLayoutId id="2147483752" r:id="rId4"/>
    <p:sldLayoutId id="2147483753" r:id="rId5"/>
    <p:sldLayoutId id="2147483759" r:id="rId6"/>
    <p:sldLayoutId id="2147483762" r:id="rId7"/>
    <p:sldLayoutId id="2147483760" r:id="rId8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defRPr lang="en-US" altLang="ko-KR" sz="1400" b="1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360363" indent="-180975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Char char="–"/>
        <a:defRPr kumimoji="1" lang="en-US" altLang="ko-KR" sz="140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2pPr>
      <a:lvl3pPr marL="696913" indent="-1571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buChar char="§"/>
        <a:defRPr kumimoji="1" sz="12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3pPr>
      <a:lvl4pPr marL="1033463" indent="-1571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Char char="–"/>
        <a:defRPr kumimoji="1" sz="12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4pPr>
      <a:lvl5pPr marL="1357313" indent="-1444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buChar char="§"/>
        <a:defRPr kumimoji="1" sz="10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5pPr>
      <a:lvl6pPr marL="18145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6pPr>
      <a:lvl7pPr marL="22717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7pPr>
      <a:lvl8pPr marL="27289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8pPr>
      <a:lvl9pPr marL="31861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dims1111@gmail.com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설명서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  <p:graphicFrame>
        <p:nvGraphicFramePr>
          <p:cNvPr id="6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64334"/>
              </p:ext>
            </p:extLst>
          </p:nvPr>
        </p:nvGraphicFramePr>
        <p:xfrm>
          <a:off x="3400425" y="3905251"/>
          <a:ext cx="3105150" cy="1301684"/>
        </p:xfrm>
        <a:graphic>
          <a:graphicData uri="http://schemas.openxmlformats.org/drawingml/2006/table">
            <a:tbl>
              <a:tblPr/>
              <a:tblGrid>
                <a:gridCol w="115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문서관리번호 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PM-1210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강정기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DC696E6-A329-471A-9625-99D06302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F017966-D457-4214-9950-82607BBA3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A2ADC91-EA3A-4F27-B09F-27E028D4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838CAA-29DA-48A0-BD36-B96E6B4F5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Choosing the default editor used by 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Adjusting the name of the initial branch in new repositories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Adjusting your PATH environment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Choosing HTTPS transport backend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0" name="모서리가 둥근 직사각형 111">
            <a:extLst>
              <a:ext uri="{FF2B5EF4-FFF2-40B4-BE49-F238E27FC236}">
                <a16:creationId xmlns:a16="http://schemas.microsoft.com/office/drawing/2014/main" id="{EF35E7DB-C0CB-4A7F-93BE-9154E8C0A118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(2/4)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55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442CE3A-86FC-41EB-9C09-E6084085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77F2A5F-51ED-48F7-8721-1E3FC2DAA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F1B7EC-583B-4F3B-A1DD-55B6BC417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5F25604-A2CB-46C0-9606-3BAD4E454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Configuring the line ending conversions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Configuring the terminal emulator to user with Git Bash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Choose the default behavior of ‘git pull’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Choose a credential helper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모서리가 둥근 직사각형 111">
            <a:extLst>
              <a:ext uri="{FF2B5EF4-FFF2-40B4-BE49-F238E27FC236}">
                <a16:creationId xmlns:a16="http://schemas.microsoft.com/office/drawing/2014/main" id="{42136296-B68B-4368-8484-4931123A1816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(3/4)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782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D4B261D-7C96-4250-9686-B852EB140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43A05AB-4D46-4C66-9D6D-C52201D71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ACD768-BB07-4233-8E59-386E7707B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97C32D2-DBD0-41BA-B677-E35BF8202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Configuring extra option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Configuring experimental options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Installing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Completing the Git Setup Wizard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View Release Notes: unchecked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Finish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(4/4)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1317926" y="46183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00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3740D2-D8A5-42F4-AAD1-C040396E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8" y="1528647"/>
            <a:ext cx="5840594" cy="486262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Git </a:t>
            </a:r>
            <a:r>
              <a:rPr lang="ko-KR" altLang="en-US" dirty="0"/>
              <a:t>프로그램 설치정보 확인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Git Bash Here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 Bash Here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MINGW64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 오픈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(*CLI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시스템정보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uname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디렉터리 보기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 –version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*CLI: Command Line Interface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설치정보 확인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D91D21A-2CC8-4151-AE01-594C2D6BDE40}"/>
              </a:ext>
            </a:extLst>
          </p:cNvPr>
          <p:cNvSpPr/>
          <p:nvPr/>
        </p:nvSpPr>
        <p:spPr bwMode="auto">
          <a:xfrm>
            <a:off x="3903779" y="539847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4BFA2E-68D6-4799-9044-507B7FF3F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191"/>
          <a:stretch/>
        </p:blipFill>
        <p:spPr>
          <a:xfrm>
            <a:off x="3069125" y="1868581"/>
            <a:ext cx="3154965" cy="1626058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EF5CC11B-B6BA-4B43-9188-16756CE59087}"/>
              </a:ext>
            </a:extLst>
          </p:cNvPr>
          <p:cNvSpPr/>
          <p:nvPr/>
        </p:nvSpPr>
        <p:spPr bwMode="auto">
          <a:xfrm>
            <a:off x="4029779" y="177301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76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 프로그램 다운로드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2.30.2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18" idx="1"/>
            <a:endCxn id="6158" idx="1"/>
          </p:cNvCxnSpPr>
          <p:nvPr/>
        </p:nvCxnSpPr>
        <p:spPr bwMode="auto">
          <a:xfrm>
            <a:off x="4903267" y="3091379"/>
            <a:ext cx="538683" cy="77730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B664C7-E9BE-4E4B-9525-EC40C8A66C3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A9AA7A-E57C-45DD-B825-22BF03A8B675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Box 52">
              <a:extLst>
                <a:ext uri="{FF2B5EF4-FFF2-40B4-BE49-F238E27FC236}">
                  <a16:creationId xmlns:a16="http://schemas.microsoft.com/office/drawing/2014/main" id="{5C6EBFE5-F7D7-4B5D-8D3B-7AE4935C6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84090B-965B-4097-9A02-F3A0680C0C1B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0E1D67-7201-45D6-99EC-9B3FD0DFC685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B05712C7-EFE2-474D-9B79-82619EE7C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6CDA-CDA5-4053-8768-FFC4BE24AF34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31FB68-2D07-4A1E-8EB9-8F615800ED3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614356A-10F2-45BB-BC95-C482A36CB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1E28B5-069D-4855-AF84-0DC4D310CFB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466E22-C51D-4C79-9515-398F2C5E38C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247ED725-F265-4220-B6BC-D97B93880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A03A9A-DD09-4DDC-9A2A-9047B0D666C7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EDD755-723B-4160-9476-D169344AEB6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11BB216B-9183-45A2-AC5F-E907ACC4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글로벌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195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DFB7AA-6FBD-4021-9EB7-8B52C60B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5840595" cy="487215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Ⅲ. Visual Studio Code</a:t>
            </a:r>
            <a:r>
              <a:rPr lang="ko-KR" altLang="en-US" dirty="0"/>
              <a:t> 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응용 프로그램 다운로드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VS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https://code.visualstudio.com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VSCodeUserSetup-x64-1.53.0.exe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Download for Windows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Windows x64 Stable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다운로드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218304B-61F7-4E77-B820-1E39D0594283}"/>
              </a:ext>
            </a:extLst>
          </p:cNvPr>
          <p:cNvSpPr/>
          <p:nvPr/>
        </p:nvSpPr>
        <p:spPr bwMode="auto">
          <a:xfrm>
            <a:off x="2295005" y="434984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FC1A18E-5A8C-4039-A206-3A8D517DEC20}"/>
              </a:ext>
            </a:extLst>
          </p:cNvPr>
          <p:cNvSpPr/>
          <p:nvPr/>
        </p:nvSpPr>
        <p:spPr bwMode="auto">
          <a:xfrm>
            <a:off x="1335337" y="15750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887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C090E3-0105-4A3C-BA2F-CE2AB3D3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B27A5F-7122-43A8-B1CB-00CD4A46E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DC1D45B-8632-4FDD-88F6-28A526D83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E331A7-D11C-4572-8C7A-22FB56730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Ⅲ. Visual Studio Code</a:t>
            </a:r>
            <a:r>
              <a:rPr lang="ko-KR" altLang="en-US" dirty="0"/>
              <a:t> 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VS Code 1.53.0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사용권 계약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작업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열기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 파일의 상황에 맞는 메뉴에 추가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checked</a:t>
            </a: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열기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 디렉터리의 상황에 맞는 메뉴에 추가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checked</a:t>
            </a: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중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Visual Studio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마법사 완료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241232" y="346670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611022" y="346670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1019011" y="46519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611021" y="590135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모서리가 둥근 직사각형 111">
            <a:extLst>
              <a:ext uri="{FF2B5EF4-FFF2-40B4-BE49-F238E27FC236}">
                <a16:creationId xmlns:a16="http://schemas.microsoft.com/office/drawing/2014/main" id="{8865EB19-9BEE-4C6E-9AAA-51F9D8D4840C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8415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설정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Stage &amp; Commit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GitLens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Merge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Delete 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History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18" idx="1"/>
            <a:endCxn id="6158" idx="1"/>
          </p:cNvCxnSpPr>
          <p:nvPr/>
        </p:nvCxnSpPr>
        <p:spPr bwMode="auto">
          <a:xfrm>
            <a:off x="4903267" y="3629234"/>
            <a:ext cx="538683" cy="23945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5CCDF4-803B-4B55-B347-96A57BFDDB0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852E02-70D9-485E-9475-3CDFF0F28738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21A09442-C13A-4215-A1E7-B722F478D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05AEA0-0665-4916-9735-72DBBC871FB3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0C97D4-C11E-4972-8442-D3A42D9FEF2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86D5529-A62D-4474-BEAB-45B821EEC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5F98AE-B423-4FE1-A289-5DA7D4671FBB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6E2C09-3C53-4113-8839-756467F5189B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D0B97AF1-E46F-4D84-BAE1-27FA0FF23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Ⅳ. </a:t>
              </a:r>
              <a:r>
                <a:rPr lang="ko-KR" altLang="en-US" dirty="0"/>
                <a:t>로컬 </a:t>
              </a:r>
              <a:r>
                <a:rPr lang="en-US" altLang="ko-KR" dirty="0"/>
                <a:t>Git </a:t>
              </a:r>
              <a:r>
                <a:rPr lang="ko-KR" altLang="en-US" dirty="0"/>
                <a:t>저장소 설정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6599A0-FCB8-4BAB-A2D8-F2284758519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55E71B-4AD3-412B-9EEA-4979693CC72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1" name="TextBox 52">
              <a:extLst>
                <a:ext uri="{FF2B5EF4-FFF2-40B4-BE49-F238E27FC236}">
                  <a16:creationId xmlns:a16="http://schemas.microsoft.com/office/drawing/2014/main" id="{01850364-7C0A-4FA7-8CA3-2F1134D41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28ED87-0717-4AF0-BC87-642AA2CE8BDD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327915A-410E-4C82-90A5-E5B673FD0F72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5B83F30A-E3AB-460A-8484-560441E1A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글로벌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08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생성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폴더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document(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: D:\etimelabor\document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service 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소스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D:\etimelabor\service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Visual Studio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오픈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프로그램 소스 폴더 설정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File &gt; Open Folder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작업할 폴더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선택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저장소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499CFD9-47EC-42D3-B074-8705E1B41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8" y="1528647"/>
            <a:ext cx="5840594" cy="411327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BD91D21A-2CC8-4151-AE01-594C2D6BDE40}"/>
              </a:ext>
            </a:extLst>
          </p:cNvPr>
          <p:cNvSpPr/>
          <p:nvPr/>
        </p:nvSpPr>
        <p:spPr bwMode="auto">
          <a:xfrm>
            <a:off x="2894129" y="243619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7A12C1-7A0C-40D6-B8E3-E478EF704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55" y="3186820"/>
            <a:ext cx="2636241" cy="316811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B20810A-A54A-49C9-B812-E466C9265F28}"/>
              </a:ext>
            </a:extLst>
          </p:cNvPr>
          <p:cNvSpPr/>
          <p:nvPr/>
        </p:nvSpPr>
        <p:spPr bwMode="auto">
          <a:xfrm>
            <a:off x="5740451" y="30594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B954E52-1C70-423E-A30E-426F2E8CE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96" y="4523116"/>
            <a:ext cx="2540733" cy="173044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3547716-173C-467C-89DA-344E0E463717}"/>
              </a:ext>
            </a:extLst>
          </p:cNvPr>
          <p:cNvSpPr/>
          <p:nvPr/>
        </p:nvSpPr>
        <p:spPr bwMode="auto">
          <a:xfrm>
            <a:off x="2239395" y="59470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A5C49255-D840-4175-AF43-454F37EB1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2614658"/>
            <a:ext cx="2960628" cy="696815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ESM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(Electronic Service management)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전자 복무관리 시스템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07BBDB1C-C39A-47CB-BE9C-AAC9E9885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3697744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document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산출물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DBCFD093-47C3-4148-A6CE-C817B82D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2220" y="3697744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7449428F-3579-4532-BCDB-AF8FC03F7AD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 bwMode="auto">
          <a:xfrm rot="5400000">
            <a:off x="7483962" y="3119521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FC3284F-9766-4FAB-B3B0-6F8351C3EA50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 bwMode="auto">
          <a:xfrm rot="16200000" flipH="1">
            <a:off x="8254136" y="3119520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830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05958D-4A0D-4BB9-849E-C530D3EB4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40" y="3552206"/>
            <a:ext cx="4286250" cy="28098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Source Control (Ctrl + Shift + 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좌측 나뭇가지 모양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Initialize Repository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초기화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파일 인식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파일 목록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U: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한번도 반영한지 않음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변경된 파일을 추가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연계되었으며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로컬에 수정된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연계되었으며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로컬에 삭제된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저장소 초기화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22C1D9-E3CD-4AF2-B09B-8E2195F8C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31" y="1588825"/>
            <a:ext cx="3893673" cy="281116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A9941A1-ADE7-428A-BFC8-A5641F4863CE}"/>
              </a:ext>
            </a:extLst>
          </p:cNvPr>
          <p:cNvSpPr/>
          <p:nvPr/>
        </p:nvSpPr>
        <p:spPr bwMode="auto">
          <a:xfrm>
            <a:off x="3925465" y="259329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353493-DB11-4A13-826C-08D92105BE88}"/>
              </a:ext>
            </a:extLst>
          </p:cNvPr>
          <p:cNvSpPr/>
          <p:nvPr/>
        </p:nvSpPr>
        <p:spPr bwMode="auto">
          <a:xfrm>
            <a:off x="256883" y="263856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ED6EB9D-4243-4B87-8A82-D274BFC82CD2}"/>
              </a:ext>
            </a:extLst>
          </p:cNvPr>
          <p:cNvSpPr/>
          <p:nvPr/>
        </p:nvSpPr>
        <p:spPr bwMode="auto">
          <a:xfrm>
            <a:off x="2128167" y="52691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ADF4558-0720-41C5-A8A5-A62BDF919277}"/>
              </a:ext>
            </a:extLst>
          </p:cNvPr>
          <p:cNvSpPr/>
          <p:nvPr/>
        </p:nvSpPr>
        <p:spPr bwMode="auto">
          <a:xfrm>
            <a:off x="5459315" y="533561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66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65966"/>
              </p:ext>
            </p:extLst>
          </p:nvPr>
        </p:nvGraphicFramePr>
        <p:xfrm>
          <a:off x="349248" y="3395650"/>
          <a:ext cx="9229726" cy="2941938"/>
        </p:xfrm>
        <a:graphic>
          <a:graphicData uri="http://schemas.openxmlformats.org/drawingml/2006/table">
            <a:tbl>
              <a:tblPr/>
              <a:tblGrid>
                <a:gridCol w="135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0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51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변경일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승인자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문서 작성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강정기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문서 승인 및 이력</a:t>
            </a:r>
          </a:p>
        </p:txBody>
      </p:sp>
      <p:graphicFrame>
        <p:nvGraphicFramePr>
          <p:cNvPr id="4" name="Group 3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2497"/>
              </p:ext>
            </p:extLst>
          </p:nvPr>
        </p:nvGraphicFramePr>
        <p:xfrm>
          <a:off x="349248" y="1054874"/>
          <a:ext cx="9229727" cy="2288174"/>
        </p:xfrm>
        <a:graphic>
          <a:graphicData uri="http://schemas.openxmlformats.org/drawingml/2006/table">
            <a:tbl>
              <a:tblPr/>
              <a:tblGrid>
                <a:gridCol w="135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6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6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33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구축사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고객사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강정기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Kang jeong gi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462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7A810A-C8BC-49E9-BB93-46CCC507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52" y="1588825"/>
            <a:ext cx="5683492" cy="477325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등록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config --global </a:t>
            </a:r>
            <a:r>
              <a:rPr lang="en-US" altLang="ko-KR" sz="1200" b="0" dirty="0" err="1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user.email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"dims1111@gmail.com"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등록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config – global user.name “dims1111”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확인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log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이동 순서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이메일 및 사용자 추가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353493-DB11-4A13-826C-08D92105BE88}"/>
              </a:ext>
            </a:extLst>
          </p:cNvPr>
          <p:cNvSpPr/>
          <p:nvPr/>
        </p:nvSpPr>
        <p:spPr bwMode="auto">
          <a:xfrm>
            <a:off x="2465928" y="397545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9B170429-4501-473A-9C9D-0F9A7AD7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3874880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원본파일</a:t>
            </a:r>
            <a:endParaRPr lang="en-US" altLang="ko-KR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수정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407AF09-03F0-48D0-95B7-434296B37048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>
            <a:off x="7554531" y="4426626"/>
            <a:ext cx="0" cy="171150"/>
          </a:xfrm>
          <a:prstGeom prst="straightConnector1">
            <a:avLst/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16">
            <a:extLst>
              <a:ext uri="{FF2B5EF4-FFF2-40B4-BE49-F238E27FC236}">
                <a16:creationId xmlns:a16="http://schemas.microsoft.com/office/drawing/2014/main" id="{7E2BDBA7-2D8B-4439-99F0-195AF1E53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4597776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Staged Changes</a:t>
            </a: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88BC1FB0-3468-4B69-A383-16518EC00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5318419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저장소</a:t>
            </a:r>
            <a:endParaRPr lang="en-US" altLang="ko-KR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</a:p>
        </p:txBody>
      </p:sp>
      <p:cxnSp>
        <p:nvCxnSpPr>
          <p:cNvPr id="23" name="연결선: 꺾임 19">
            <a:extLst>
              <a:ext uri="{FF2B5EF4-FFF2-40B4-BE49-F238E27FC236}">
                <a16:creationId xmlns:a16="http://schemas.microsoft.com/office/drawing/2014/main" id="{F87F2132-8439-4FA1-BDC9-3538A9D2693E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 bwMode="auto">
          <a:xfrm>
            <a:off x="7554531" y="5149522"/>
            <a:ext cx="0" cy="168897"/>
          </a:xfrm>
          <a:prstGeom prst="straightConnector1">
            <a:avLst/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93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8285E6-6025-4B90-A611-714BC1686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28"/>
          <a:stretch/>
        </p:blipFill>
        <p:spPr>
          <a:xfrm>
            <a:off x="2144558" y="2833698"/>
            <a:ext cx="4090809" cy="172161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Git Stage &amp; Commit</a:t>
            </a:r>
            <a:endParaRPr lang="ko-KR" altLang="en-US" dirty="0"/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Source Control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Changes(+)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Open File: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선택한 파일 오픈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Discard Changes: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삭제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파일 이동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Staged Changes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영역으로 파일 이동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A)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Ctrl + 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V: 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Stage &amp; 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AD6832-3F2C-4679-9999-29FA43FAA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341"/>
          <a:stretch/>
        </p:blipFill>
        <p:spPr>
          <a:xfrm>
            <a:off x="433331" y="1588826"/>
            <a:ext cx="3457228" cy="1717098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59EDBAB-F470-4CC9-A19C-4D5C7F517078}"/>
              </a:ext>
            </a:extLst>
          </p:cNvPr>
          <p:cNvSpPr/>
          <p:nvPr/>
        </p:nvSpPr>
        <p:spPr bwMode="auto">
          <a:xfrm>
            <a:off x="2144559" y="189970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9183745-EDEA-48C9-BBD9-71A3041D3739}"/>
              </a:ext>
            </a:extLst>
          </p:cNvPr>
          <p:cNvSpPr/>
          <p:nvPr/>
        </p:nvSpPr>
        <p:spPr bwMode="auto">
          <a:xfrm>
            <a:off x="5726649" y="436613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94512-4EA9-4C8A-A662-C76FF7B53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31" y="4427145"/>
            <a:ext cx="3457228" cy="198176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308DD46-E762-48DF-BD18-89223F9D5854}"/>
              </a:ext>
            </a:extLst>
          </p:cNvPr>
          <p:cNvSpPr/>
          <p:nvPr/>
        </p:nvSpPr>
        <p:spPr bwMode="auto">
          <a:xfrm>
            <a:off x="3796245" y="52112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EC3244A-F6E3-4A0A-ABEA-CF6384065D31}"/>
              </a:ext>
            </a:extLst>
          </p:cNvPr>
          <p:cNvSpPr/>
          <p:nvPr/>
        </p:nvSpPr>
        <p:spPr bwMode="auto">
          <a:xfrm>
            <a:off x="2978852" y="205361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7E82ED2-5DAF-4483-8FDA-07A3F0A7A248}"/>
              </a:ext>
            </a:extLst>
          </p:cNvPr>
          <p:cNvSpPr/>
          <p:nvPr/>
        </p:nvSpPr>
        <p:spPr bwMode="auto">
          <a:xfrm>
            <a:off x="296222" y="28246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666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228600" indent="-2286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Extensions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확장 프로그램 설치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검색할 내용 입력 및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GitLens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Install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GitLens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GitLens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Welcome (Quick Setup)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Close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GitLens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3ED8B6-591E-4F1A-8591-B57643C2F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39" b="34628"/>
          <a:stretch/>
        </p:blipFill>
        <p:spPr>
          <a:xfrm>
            <a:off x="349252" y="1518686"/>
            <a:ext cx="5825211" cy="3697233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CB97BB8-8020-4107-BC29-31646FBCEC19}"/>
              </a:ext>
            </a:extLst>
          </p:cNvPr>
          <p:cNvSpPr/>
          <p:nvPr/>
        </p:nvSpPr>
        <p:spPr bwMode="auto">
          <a:xfrm>
            <a:off x="275570" y="30502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55F586-C898-464C-ADD6-23F2982A1442}"/>
              </a:ext>
            </a:extLst>
          </p:cNvPr>
          <p:cNvSpPr/>
          <p:nvPr/>
        </p:nvSpPr>
        <p:spPr bwMode="auto">
          <a:xfrm>
            <a:off x="909319" y="18392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2DBD37F-A9E3-4D68-A4FF-E69387ED22E4}"/>
              </a:ext>
            </a:extLst>
          </p:cNvPr>
          <p:cNvSpPr/>
          <p:nvPr/>
        </p:nvSpPr>
        <p:spPr bwMode="auto">
          <a:xfrm>
            <a:off x="3385065" y="243679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105B73-C5B8-4582-AB55-C51DF9E00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143" y="3391505"/>
            <a:ext cx="3290537" cy="2978503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75D6EC9F-31BF-457D-B7FF-92A291A76FBB}"/>
              </a:ext>
            </a:extLst>
          </p:cNvPr>
          <p:cNvSpPr/>
          <p:nvPr/>
        </p:nvSpPr>
        <p:spPr bwMode="auto">
          <a:xfrm>
            <a:off x="2646157" y="57231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09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33CC33-459C-4D63-9205-5B7113554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865"/>
          <a:stretch/>
        </p:blipFill>
        <p:spPr>
          <a:xfrm>
            <a:off x="349252" y="1518686"/>
            <a:ext cx="3148599" cy="480968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228600" indent="-2286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변경 내용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GitLens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후 추가된 기능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Commits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및 관련된 파일을 확인 할 수 있음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Branches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Branches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생성하지 않아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내용과 동일한 내용이 표기됨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GitLens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CB97BB8-8020-4107-BC29-31646FBCEC19}"/>
              </a:ext>
            </a:extLst>
          </p:cNvPr>
          <p:cNvSpPr/>
          <p:nvPr/>
        </p:nvSpPr>
        <p:spPr bwMode="auto">
          <a:xfrm>
            <a:off x="157875" y="246175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55F586-C898-464C-ADD6-23F2982A1442}"/>
              </a:ext>
            </a:extLst>
          </p:cNvPr>
          <p:cNvSpPr/>
          <p:nvPr/>
        </p:nvSpPr>
        <p:spPr bwMode="auto">
          <a:xfrm>
            <a:off x="1588329" y="2814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2DBD37F-A9E3-4D68-A4FF-E69387ED22E4}"/>
              </a:ext>
            </a:extLst>
          </p:cNvPr>
          <p:cNvSpPr/>
          <p:nvPr/>
        </p:nvSpPr>
        <p:spPr bwMode="auto">
          <a:xfrm>
            <a:off x="1588329" y="43618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629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E8EC9F-A057-4B15-8EF0-1CC7FE66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18686"/>
            <a:ext cx="5870479" cy="485495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Test.text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내용을 수정하고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내용을 추가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및 추가된 내용에 따라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Gutter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파란색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녹색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또는 추가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반영 또는 롤백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 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반영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Revert Changes 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내용으로 변경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수정된 내용 되돌리기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C78CCC-D2CE-428C-A279-81E8BB98685F}"/>
              </a:ext>
            </a:extLst>
          </p:cNvPr>
          <p:cNvSpPr/>
          <p:nvPr/>
        </p:nvSpPr>
        <p:spPr bwMode="auto">
          <a:xfrm>
            <a:off x="1485655" y="438096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6D84D2-8D7F-4741-A89A-2205294B888D}"/>
              </a:ext>
            </a:extLst>
          </p:cNvPr>
          <p:cNvSpPr/>
          <p:nvPr/>
        </p:nvSpPr>
        <p:spPr bwMode="auto">
          <a:xfrm>
            <a:off x="5316227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98BA36E-3D8C-4509-B73D-7689C56C2170}"/>
              </a:ext>
            </a:extLst>
          </p:cNvPr>
          <p:cNvSpPr/>
          <p:nvPr/>
        </p:nvSpPr>
        <p:spPr bwMode="auto">
          <a:xfrm>
            <a:off x="5053118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685DF67-9965-4F31-A7A9-37D113A9A37C}"/>
              </a:ext>
            </a:extLst>
          </p:cNvPr>
          <p:cNvSpPr/>
          <p:nvPr/>
        </p:nvSpPr>
        <p:spPr bwMode="auto">
          <a:xfrm>
            <a:off x="2422026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117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A5F9C7-EE00-4870-BED5-21413B792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18686"/>
            <a:ext cx="5870479" cy="485495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Test.text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내용을 수정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잘못수정됨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Source Control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변경내용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또는 추가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반영 또는 롤백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Source Control bar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우측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Undo Last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Git Test.Text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Staged Changes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Comment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표기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된 파일 되돌리기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C78CCC-D2CE-428C-A279-81E8BB98685F}"/>
              </a:ext>
            </a:extLst>
          </p:cNvPr>
          <p:cNvSpPr/>
          <p:nvPr/>
        </p:nvSpPr>
        <p:spPr bwMode="auto">
          <a:xfrm>
            <a:off x="223251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685DF67-9965-4F31-A7A9-37D113A9A37C}"/>
              </a:ext>
            </a:extLst>
          </p:cNvPr>
          <p:cNvSpPr/>
          <p:nvPr/>
        </p:nvSpPr>
        <p:spPr bwMode="auto">
          <a:xfrm>
            <a:off x="1581551" y="200836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2036665" y="16643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8F77954-2949-4B7F-AC59-DB5C5F9BAA6F}"/>
              </a:ext>
            </a:extLst>
          </p:cNvPr>
          <p:cNvSpPr/>
          <p:nvPr/>
        </p:nvSpPr>
        <p:spPr bwMode="auto">
          <a:xfrm>
            <a:off x="2498200" y="1872555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C4C9942-366D-4952-968F-0FEC44E3A4E1}"/>
              </a:ext>
            </a:extLst>
          </p:cNvPr>
          <p:cNvSpPr/>
          <p:nvPr/>
        </p:nvSpPr>
        <p:spPr bwMode="auto">
          <a:xfrm>
            <a:off x="5645063" y="33030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B0A9256-1CF3-4DEC-B427-2A1DEB2F0908}"/>
              </a:ext>
            </a:extLst>
          </p:cNvPr>
          <p:cNvSpPr/>
          <p:nvPr/>
        </p:nvSpPr>
        <p:spPr bwMode="auto">
          <a:xfrm>
            <a:off x="1883506" y="2010351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8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5D7C44-5F50-40B5-9791-19F6925E4411}"/>
              </a:ext>
            </a:extLst>
          </p:cNvPr>
          <p:cNvSpPr/>
          <p:nvPr/>
        </p:nvSpPr>
        <p:spPr bwMode="auto">
          <a:xfrm>
            <a:off x="2345232" y="2377408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CB30C1B-32ED-422F-98AF-BC92E2B92490}"/>
              </a:ext>
            </a:extLst>
          </p:cNvPr>
          <p:cNvSpPr/>
          <p:nvPr/>
        </p:nvSpPr>
        <p:spPr bwMode="auto">
          <a:xfrm>
            <a:off x="3890559" y="3455274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877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Commits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- 8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존재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Commits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 Commit…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 작성 파일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Rollback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PPT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파일이 존재하지만 최초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시점의 내용만 남아 있음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특정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시점 변경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2036665" y="16643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BC4C56-ABF0-42B0-B68A-101D19C12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"/>
          <a:stretch/>
        </p:blipFill>
        <p:spPr>
          <a:xfrm>
            <a:off x="349252" y="1518687"/>
            <a:ext cx="2899371" cy="3831911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1E2299F3-F9A0-4A75-BFC4-5761F0C1D36F}"/>
              </a:ext>
            </a:extLst>
          </p:cNvPr>
          <p:cNvSpPr/>
          <p:nvPr/>
        </p:nvSpPr>
        <p:spPr bwMode="auto">
          <a:xfrm>
            <a:off x="2348873" y="40742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CCB80F-7A77-4BC6-8C55-1CD08A533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969"/>
          <a:stretch/>
        </p:blipFill>
        <p:spPr>
          <a:xfrm>
            <a:off x="3323262" y="1529226"/>
            <a:ext cx="2831177" cy="4833850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3249501" y="38804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E93B0F-22B2-4712-A3D8-4CB7D2E57DBD}"/>
              </a:ext>
            </a:extLst>
          </p:cNvPr>
          <p:cNvSpPr/>
          <p:nvPr/>
        </p:nvSpPr>
        <p:spPr bwMode="auto">
          <a:xfrm>
            <a:off x="5538595" y="40742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549680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DF2D9-4A23-4A82-B19C-128B81DF7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834" y="1739677"/>
            <a:ext cx="1901043" cy="1816705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6E07B6FA-EF1E-47BB-BEF3-FC2BA02396EF}"/>
              </a:ext>
            </a:extLst>
          </p:cNvPr>
          <p:cNvSpPr/>
          <p:nvPr/>
        </p:nvSpPr>
        <p:spPr bwMode="auto">
          <a:xfrm>
            <a:off x="5117855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437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686C23-F523-4DD6-A3B8-5B69ED0CA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980"/>
          <a:stretch/>
        </p:blipFill>
        <p:spPr>
          <a:xfrm>
            <a:off x="349252" y="1529226"/>
            <a:ext cx="3766242" cy="4833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F09078-32B4-43BA-B245-99E4C1C6B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223" y="3429000"/>
            <a:ext cx="2711590" cy="2764072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Branches(1)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후 마우스 오른쪽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Switch to Branch..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최근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파일로 변경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내 파일도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시점 변경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646749" y="384918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68129" y="30384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E93B0F-22B2-4712-A3D8-4CB7D2E57DBD}"/>
              </a:ext>
            </a:extLst>
          </p:cNvPr>
          <p:cNvSpPr/>
          <p:nvPr/>
        </p:nvSpPr>
        <p:spPr bwMode="auto">
          <a:xfrm>
            <a:off x="5330368" y="501350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570B6-E2B8-4466-BF6B-01EDC286B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223" y="1606243"/>
            <a:ext cx="2711590" cy="176595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39B5F086-0FB1-493E-8CDF-B95413C3B8ED}"/>
              </a:ext>
            </a:extLst>
          </p:cNvPr>
          <p:cNvSpPr/>
          <p:nvPr/>
        </p:nvSpPr>
        <p:spPr bwMode="auto">
          <a:xfrm>
            <a:off x="5538508" y="28984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910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0467C0E-A3C2-4D67-8203-45E804B55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29226"/>
            <a:ext cx="3059723" cy="486252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VS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하단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메뉴 오픈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Create new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branch…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branch_sub1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모든 내용을 포함하여 파일 생성됨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(branch_sub1) 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정보가 추가됨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646749" y="34508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646749" y="424236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6B93A0-6775-4D1D-88F1-FA36EB432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9" y="1529226"/>
            <a:ext cx="1876425" cy="151447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1036049" y="610294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AA4E65B-F80E-4E63-B32C-C1B909227554}"/>
              </a:ext>
            </a:extLst>
          </p:cNvPr>
          <p:cNvSpPr/>
          <p:nvPr/>
        </p:nvSpPr>
        <p:spPr bwMode="auto">
          <a:xfrm>
            <a:off x="5538231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4669096" y="158768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775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C64BC3-AAD7-471B-AD05-52A01FC56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5879532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Test.text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내용을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아이콘을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branch_sub1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내용이 없음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존재함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수정 내용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9297" y="467693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5450902" y="352475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1482277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47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접속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구성원 초대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endCxn id="6158" idx="1"/>
          </p:cNvCxnSpPr>
          <p:nvPr/>
        </p:nvCxnSpPr>
        <p:spPr bwMode="auto">
          <a:xfrm>
            <a:off x="4903267" y="2015669"/>
            <a:ext cx="538683" cy="18530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595378-2C09-4DB8-82A4-991B755735CF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7546C6-E901-4E40-9DFA-DF7A47A8980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3" name="TextBox 52">
              <a:extLst>
                <a:ext uri="{FF2B5EF4-FFF2-40B4-BE49-F238E27FC236}">
                  <a16:creationId xmlns:a16="http://schemas.microsoft.com/office/drawing/2014/main" id="{9B69A428-0DF7-4DF9-AA3E-9C7AB3F2B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BE51BC-DD20-46B5-9EC7-8EF0CB86FFB7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93C396-4A3C-4C39-9606-8CD3F81C193C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TextBox 52">
              <a:extLst>
                <a:ext uri="{FF2B5EF4-FFF2-40B4-BE49-F238E27FC236}">
                  <a16:creationId xmlns:a16="http://schemas.microsoft.com/office/drawing/2014/main" id="{CA2369B7-F519-4ADA-9BED-D201D88ED1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Ⅰ. GitHub </a:t>
              </a:r>
              <a:r>
                <a:rPr lang="ko-KR" altLang="en-US" dirty="0"/>
                <a:t>사용자 등록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333E96F-0BFB-4B66-8896-0AA6B28585B0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637EBA9-ADF4-405A-9751-A3C6A5F12EC2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0" name="TextBox 52">
              <a:extLst>
                <a:ext uri="{FF2B5EF4-FFF2-40B4-BE49-F238E27FC236}">
                  <a16:creationId xmlns:a16="http://schemas.microsoft.com/office/drawing/2014/main" id="{4FCD6277-3BBE-48F5-9F81-FF4443FDC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BB39B1-33C5-4344-9DF3-5F705C9D9DCA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5BD1758-B25F-4F49-8BDC-DE3EE5D3EF7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3" name="TextBox 52">
              <a:extLst>
                <a:ext uri="{FF2B5EF4-FFF2-40B4-BE49-F238E27FC236}">
                  <a16:creationId xmlns:a16="http://schemas.microsoft.com/office/drawing/2014/main" id="{07B21294-3866-43A2-B3E4-B74D2C278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AB638CB-7AF9-46BB-8831-30A74A899D19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B3547B8-EEF2-43F0-A7B1-0F4B6B638A1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6" name="TextBox 52">
              <a:extLst>
                <a:ext uri="{FF2B5EF4-FFF2-40B4-BE49-F238E27FC236}">
                  <a16:creationId xmlns:a16="http://schemas.microsoft.com/office/drawing/2014/main" id="{C3DDCBBA-9557-435C-8CAE-FB508E19B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글로벌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34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Branches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master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Switch to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저장소로 전환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[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branch_sub1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중 수정중인 파일은 모두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저장소 전환을 수행할 수 있음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branch_sub1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저장소로 전환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전환 및 수정 내용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C070AE-093E-4BF7-96C1-6F15D95B9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3240000" cy="485076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1D1F4E4-4469-441F-89E4-73B5A4A8C1A3}"/>
              </a:ext>
            </a:extLst>
          </p:cNvPr>
          <p:cNvSpPr/>
          <p:nvPr/>
        </p:nvSpPr>
        <p:spPr bwMode="auto">
          <a:xfrm>
            <a:off x="193329" y="23681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F34CCC6-191B-4666-A855-F6F534DAACD6}"/>
              </a:ext>
            </a:extLst>
          </p:cNvPr>
          <p:cNvSpPr/>
          <p:nvPr/>
        </p:nvSpPr>
        <p:spPr bwMode="auto">
          <a:xfrm>
            <a:off x="445329" y="31390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92B16BA-3764-44AC-B9AB-BE69BFBF64BE}"/>
              </a:ext>
            </a:extLst>
          </p:cNvPr>
          <p:cNvSpPr/>
          <p:nvPr/>
        </p:nvSpPr>
        <p:spPr bwMode="auto">
          <a:xfrm>
            <a:off x="2270559" y="325279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7FF569A-DA52-4399-89BB-A1B4F2922286}"/>
              </a:ext>
            </a:extLst>
          </p:cNvPr>
          <p:cNvSpPr/>
          <p:nvPr/>
        </p:nvSpPr>
        <p:spPr bwMode="auto">
          <a:xfrm>
            <a:off x="2270559" y="465229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FACBDF-8713-44E6-81E7-22A811201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729" y="3484421"/>
            <a:ext cx="1954266" cy="273785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7BAA03F4-18C5-40D9-87F1-0E20BA8D568E}"/>
              </a:ext>
            </a:extLst>
          </p:cNvPr>
          <p:cNvSpPr/>
          <p:nvPr/>
        </p:nvSpPr>
        <p:spPr bwMode="auto">
          <a:xfrm>
            <a:off x="4149742" y="33735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241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7E9393E-A6B5-47A3-B401-849F0FD71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5879532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Test.text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내용을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아이콘을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master branch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전환 후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9297" y="351809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5659129" y="36967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1482277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953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75BF7F-68FA-4FB1-A66D-732B822F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1"/>
            <a:ext cx="3036744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Branch Merge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반드시 확인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branch_sub1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병합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branch_sub1 bar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Merge Branch into Current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Current Branch: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반드시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Merge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메시 오류 발생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Test.txt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모두 수정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되어 변경된 내용을 어떻게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할지 몰라 오류가 발생한 것임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 내역을 발생하였으니 사용자가 처리해 주세요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페이지 상세 기술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merge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466257" y="491238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B9F837-1FC4-40D8-8FF6-E0CE598D0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637" y="5038387"/>
            <a:ext cx="1590718" cy="1229479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1A30CB5-FAA8-450B-AB1C-518822259FE7}"/>
              </a:ext>
            </a:extLst>
          </p:cNvPr>
          <p:cNvSpPr/>
          <p:nvPr/>
        </p:nvSpPr>
        <p:spPr bwMode="auto">
          <a:xfrm>
            <a:off x="2424644" y="519689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AD26AE-1BD3-44D1-AC94-2CA456E86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056376"/>
            <a:ext cx="3422210" cy="137523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FED805D2-4169-466F-8BC5-C8176C0857D7}"/>
              </a:ext>
            </a:extLst>
          </p:cNvPr>
          <p:cNvSpPr/>
          <p:nvPr/>
        </p:nvSpPr>
        <p:spPr bwMode="auto">
          <a:xfrm>
            <a:off x="5527944" y="25540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B7DEA3-2A2F-45CF-AA10-FB0456C04A9B}"/>
              </a:ext>
            </a:extLst>
          </p:cNvPr>
          <p:cNvSpPr/>
          <p:nvPr/>
        </p:nvSpPr>
        <p:spPr bwMode="auto">
          <a:xfrm>
            <a:off x="543208" y="348063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F63B64-EACA-4414-A7CE-6B02D36C3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077" y="3674457"/>
            <a:ext cx="3323658" cy="1375231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E5223B1-3E29-4885-AF45-306B458AAB41}"/>
              </a:ext>
            </a:extLst>
          </p:cNvPr>
          <p:cNvSpPr/>
          <p:nvPr/>
        </p:nvSpPr>
        <p:spPr bwMode="auto">
          <a:xfrm>
            <a:off x="5401198" y="39690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284FCD4-09C6-49C4-AD34-533DCAC801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149"/>
          <a:stretch/>
        </p:blipFill>
        <p:spPr>
          <a:xfrm>
            <a:off x="715180" y="1972769"/>
            <a:ext cx="2464265" cy="2667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2EB71F3F-99C2-4DFE-BFD7-B847FFB5D847}"/>
              </a:ext>
            </a:extLst>
          </p:cNvPr>
          <p:cNvSpPr/>
          <p:nvPr/>
        </p:nvSpPr>
        <p:spPr bwMode="auto">
          <a:xfrm>
            <a:off x="524563" y="198784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471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B01C18-6EB8-4207-BA75-5640EA00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1"/>
            <a:ext cx="5843318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Branch Merge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메시 오류 발생 파일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오류를 처리할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방법 중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Current Change: Current(master)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적용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Incoming Change: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적용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Both Changes: master or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수정한 내용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merge.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내용을 보고 다시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Compare Changes: master or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내용을 보고 비교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파일은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read-only)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Stage Changes &amp; 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 Description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자동으로 작성됨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Test.text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입력된 내용이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되었는지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merge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4933603" y="25494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B7DEA3-2A2F-45CF-AA10-FB0456C04A9B}"/>
              </a:ext>
            </a:extLst>
          </p:cNvPr>
          <p:cNvSpPr/>
          <p:nvPr/>
        </p:nvSpPr>
        <p:spPr bwMode="auto">
          <a:xfrm>
            <a:off x="443621" y="354400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DA54BA3-0700-4D13-9895-35846E7AFFFD}"/>
              </a:ext>
            </a:extLst>
          </p:cNvPr>
          <p:cNvSpPr/>
          <p:nvPr/>
        </p:nvSpPr>
        <p:spPr bwMode="auto">
          <a:xfrm>
            <a:off x="1557071" y="197276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44C0DA-DBA1-4EFF-AA2B-C1DFF26C3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659"/>
          <a:stretch/>
        </p:blipFill>
        <p:spPr>
          <a:xfrm>
            <a:off x="3515836" y="3544008"/>
            <a:ext cx="2577418" cy="269331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6EF7F4A-D356-4B9C-B98C-5EACB09AC8DA}"/>
              </a:ext>
            </a:extLst>
          </p:cNvPr>
          <p:cNvSpPr/>
          <p:nvPr/>
        </p:nvSpPr>
        <p:spPr bwMode="auto">
          <a:xfrm>
            <a:off x="3764559" y="593679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899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0C5642-27C9-4EC7-A49A-64D952A86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993" y="1525512"/>
            <a:ext cx="2798233" cy="430867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7. Delete Branch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branch_sub1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Delete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삭제하며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Source Control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확인할 수 없음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Delete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삭제함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branch_sub1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없어짐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delete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E6AEA7-3C6F-4E39-866B-27852F528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2" y="1540981"/>
            <a:ext cx="2344871" cy="485076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14AFD20-2A6C-46D4-9511-C2C9CBA3D51E}"/>
              </a:ext>
            </a:extLst>
          </p:cNvPr>
          <p:cNvSpPr/>
          <p:nvPr/>
        </p:nvSpPr>
        <p:spPr bwMode="auto">
          <a:xfrm>
            <a:off x="235390" y="24234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67DB4C5-234B-4310-B015-274496B9D7A5}"/>
              </a:ext>
            </a:extLst>
          </p:cNvPr>
          <p:cNvSpPr/>
          <p:nvPr/>
        </p:nvSpPr>
        <p:spPr bwMode="auto">
          <a:xfrm>
            <a:off x="398559" y="511982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A64AAF-3BCC-431C-B4E5-4C6ED543E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937" y="3867509"/>
            <a:ext cx="1760623" cy="144950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07354A52-8503-49F6-918C-05A27DEA868C}"/>
              </a:ext>
            </a:extLst>
          </p:cNvPr>
          <p:cNvSpPr/>
          <p:nvPr/>
        </p:nvSpPr>
        <p:spPr bwMode="auto">
          <a:xfrm>
            <a:off x="3101619" y="461690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83436C-A6C4-4C1B-B32D-22FB388AD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678" y="2275113"/>
            <a:ext cx="2610803" cy="105404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F53C237A-1EDE-4157-AFD4-DA4462B6F888}"/>
              </a:ext>
            </a:extLst>
          </p:cNvPr>
          <p:cNvSpPr/>
          <p:nvPr/>
        </p:nvSpPr>
        <p:spPr bwMode="auto">
          <a:xfrm>
            <a:off x="1837305" y="26761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4A26C9D-9656-4510-8ED6-A9F98B7774DA}"/>
              </a:ext>
            </a:extLst>
          </p:cNvPr>
          <p:cNvSpPr/>
          <p:nvPr/>
        </p:nvSpPr>
        <p:spPr bwMode="auto">
          <a:xfrm>
            <a:off x="4739109" y="558218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017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Extensions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박스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History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이력을 조회할 수 있는 기능 제공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 기능도 제공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Install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Ctrl + Shift + P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Commend Palette..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log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git: View History (git log)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Git History(ESM)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모든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로그를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내용만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History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9580F3C-24E4-46D6-921C-5C9E7BEE3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3971288" cy="1401083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22962AA6-63D4-45BD-A010-B1E53DEC35AB}"/>
              </a:ext>
            </a:extLst>
          </p:cNvPr>
          <p:cNvSpPr/>
          <p:nvPr/>
        </p:nvSpPr>
        <p:spPr bwMode="auto">
          <a:xfrm>
            <a:off x="184888" y="280733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1132BA0-9CA3-41F5-832F-5BBE3E420290}"/>
              </a:ext>
            </a:extLst>
          </p:cNvPr>
          <p:cNvSpPr/>
          <p:nvPr/>
        </p:nvSpPr>
        <p:spPr bwMode="auto">
          <a:xfrm>
            <a:off x="1790979" y="208821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CAA0EDD-FCDA-4F5F-B50D-5F27E2441D4D}"/>
              </a:ext>
            </a:extLst>
          </p:cNvPr>
          <p:cNvSpPr/>
          <p:nvPr/>
        </p:nvSpPr>
        <p:spPr bwMode="auto">
          <a:xfrm>
            <a:off x="900045" y="179062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19D8F98-90A2-4E1E-B2DB-6DB8E8ADE464}"/>
              </a:ext>
            </a:extLst>
          </p:cNvPr>
          <p:cNvSpPr/>
          <p:nvPr/>
        </p:nvSpPr>
        <p:spPr bwMode="auto">
          <a:xfrm>
            <a:off x="3055759" y="226698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87846E-EB85-4EBE-B2FB-92AD31B36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90" y="2964180"/>
            <a:ext cx="5122509" cy="34507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78D4E7E-5EFC-4CF1-A07C-601CB87C8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352" y="1300356"/>
            <a:ext cx="1837022" cy="235316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F7E8D2B-AE77-469A-B196-6C2406ED1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8" y="4896802"/>
            <a:ext cx="2495550" cy="295275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25F829-C3C3-4FC6-BB8C-56B62BE714B1}"/>
              </a:ext>
            </a:extLst>
          </p:cNvPr>
          <p:cNvSpPr/>
          <p:nvPr/>
        </p:nvSpPr>
        <p:spPr bwMode="auto">
          <a:xfrm>
            <a:off x="446234" y="34611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5D47822-B1C2-414D-8EF2-0FAF7E555B74}"/>
              </a:ext>
            </a:extLst>
          </p:cNvPr>
          <p:cNvSpPr/>
          <p:nvPr/>
        </p:nvSpPr>
        <p:spPr bwMode="auto">
          <a:xfrm>
            <a:off x="602185" y="510897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5DA3A2F-0613-45D6-AB82-F879F45748BC}"/>
              </a:ext>
            </a:extLst>
          </p:cNvPr>
          <p:cNvSpPr/>
          <p:nvPr/>
        </p:nvSpPr>
        <p:spPr bwMode="auto">
          <a:xfrm>
            <a:off x="5420544" y="27953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AEAE754-E86B-4883-B323-1EC67DAF3994}"/>
              </a:ext>
            </a:extLst>
          </p:cNvPr>
          <p:cNvSpPr/>
          <p:nvPr/>
        </p:nvSpPr>
        <p:spPr bwMode="auto">
          <a:xfrm>
            <a:off x="3897338" y="438447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8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645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branch_sub1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Create Branch…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신규로 생성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Commend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name: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 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이름과 다름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Create 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Ctrl + Shift + P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Commend Palette..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log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git: View History (git log)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Git History(ESM)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모든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로그를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내용만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sub1_branch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A99167-6665-478E-B84D-7C3C6DA1C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1" y="1537486"/>
            <a:ext cx="2075954" cy="483094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1028A0B-B1D9-4B8E-ACEE-CDB951E95310}"/>
              </a:ext>
            </a:extLst>
          </p:cNvPr>
          <p:cNvSpPr/>
          <p:nvPr/>
        </p:nvSpPr>
        <p:spPr bwMode="auto">
          <a:xfrm>
            <a:off x="320355" y="54465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C44D7A-8E3F-4A2D-A17B-ADB526468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061" y="4710712"/>
            <a:ext cx="1534771" cy="931209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213C041D-83E2-4B23-98AB-F1AF1A1488D2}"/>
              </a:ext>
            </a:extLst>
          </p:cNvPr>
          <p:cNvSpPr/>
          <p:nvPr/>
        </p:nvSpPr>
        <p:spPr bwMode="auto">
          <a:xfrm>
            <a:off x="3068918" y="51945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5159" y="244442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47B099-340C-41D8-A71B-90F538ADE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01" y="3515186"/>
            <a:ext cx="5724525" cy="819150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1442426" y="385820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CB673A-33B4-4EE7-BD99-1CD1312F7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025" y="2226140"/>
            <a:ext cx="4024301" cy="1204598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1EFBEAA3-9CC9-47CD-A635-8B5E6DC06BD0}"/>
              </a:ext>
            </a:extLst>
          </p:cNvPr>
          <p:cNvSpPr/>
          <p:nvPr/>
        </p:nvSpPr>
        <p:spPr bwMode="auto">
          <a:xfrm>
            <a:off x="2942918" y="26626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006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5559027-4A9F-4F0D-9242-60E160E5A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37486"/>
            <a:ext cx="5841156" cy="485165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sub1_branch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생성됨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중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내용까지 신규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생성됨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History 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All branches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Refresh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조건에 맞는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재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생성된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내용이 조회됨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and sub1_branch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조회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3C041D-83E2-4B23-98AB-F1AF1A1488D2}"/>
              </a:ext>
            </a:extLst>
          </p:cNvPr>
          <p:cNvSpPr/>
          <p:nvPr/>
        </p:nvSpPr>
        <p:spPr bwMode="auto">
          <a:xfrm>
            <a:off x="5461165" y="166735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5159" y="23311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1738077" y="27886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EFBEAA3-9CC9-47CD-A635-8B5E6DC06BD0}"/>
              </a:ext>
            </a:extLst>
          </p:cNvPr>
          <p:cNvSpPr/>
          <p:nvPr/>
        </p:nvSpPr>
        <p:spPr bwMode="auto">
          <a:xfrm>
            <a:off x="4399484" y="166735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1E9E50-E8E6-4750-B7B1-729439FA54A4}"/>
              </a:ext>
            </a:extLst>
          </p:cNvPr>
          <p:cNvSpPr/>
          <p:nvPr/>
        </p:nvSpPr>
        <p:spPr bwMode="auto">
          <a:xfrm>
            <a:off x="5374271" y="34744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16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설정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Stage &amp; Commit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GitLens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Merge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Delete 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History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28" idx="1"/>
            <a:endCxn id="6158" idx="1"/>
          </p:cNvCxnSpPr>
          <p:nvPr/>
        </p:nvCxnSpPr>
        <p:spPr bwMode="auto">
          <a:xfrm flipV="1">
            <a:off x="4903267" y="3868685"/>
            <a:ext cx="538683" cy="29840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5CCDF4-803B-4B55-B347-96A57BFDDB0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852E02-70D9-485E-9475-3CDFF0F28738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21A09442-C13A-4215-A1E7-B722F478D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05AEA0-0665-4916-9735-72DBBC871FB3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0C97D4-C11E-4972-8442-D3A42D9FEF2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86D5529-A62D-4474-BEAB-45B821EEC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5F98AE-B423-4FE1-A289-5DA7D4671FBB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6E2C09-3C53-4113-8839-756467F5189B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D0B97AF1-E46F-4D84-BAE1-27FA0FF23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Ⅳ. </a:t>
              </a:r>
              <a:r>
                <a:rPr lang="ko-KR" altLang="en-US" dirty="0"/>
                <a:t>로컬 </a:t>
              </a:r>
              <a:r>
                <a:rPr lang="en-US" altLang="ko-KR" dirty="0"/>
                <a:t>Git </a:t>
              </a:r>
              <a:r>
                <a:rPr lang="ko-KR" altLang="en-US" dirty="0"/>
                <a:t>저장소 설정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6599A0-FCB8-4BAB-A2D8-F2284758519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55E71B-4AD3-412B-9EEA-4979693CC72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1" name="TextBox 52">
              <a:extLst>
                <a:ext uri="{FF2B5EF4-FFF2-40B4-BE49-F238E27FC236}">
                  <a16:creationId xmlns:a16="http://schemas.microsoft.com/office/drawing/2014/main" id="{01850364-7C0A-4FA7-8CA3-2F1134D41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28ED87-0717-4AF0-BC87-642AA2CE8BDD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327915A-410E-4C82-90A5-E5B673FD0F72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5B83F30A-E3AB-460A-8484-560441E1A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Ⅴ.</a:t>
              </a:r>
              <a:r>
                <a:rPr lang="ko-KR" altLang="en-US" dirty="0"/>
                <a:t> 글로벌 </a:t>
              </a:r>
              <a:r>
                <a:rPr lang="en-US" altLang="ko-KR" dirty="0"/>
                <a:t>Git </a:t>
              </a:r>
              <a:r>
                <a:rPr lang="ko-KR" altLang="en-US" dirty="0"/>
                <a:t>저장소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9805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5559027-4A9F-4F0D-9242-60E160E5A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37486"/>
            <a:ext cx="5841156" cy="485165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Ⅴ. </a:t>
            </a:r>
            <a:r>
              <a:rPr lang="ko-KR" altLang="en-US" dirty="0"/>
              <a:t>글로벌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 err="1"/>
              <a:t>ㅇㅇㅇㅇ</a:t>
            </a:r>
            <a:endParaRPr lang="ko-KR" altLang="en-US" dirty="0"/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sub1_branch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생성됨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중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내용까지 신규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생성됨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History 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All branches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Refresh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조건에 맞는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재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생성된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내용이 조회됨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and sub1_branch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조회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3C041D-83E2-4B23-98AB-F1AF1A1488D2}"/>
              </a:ext>
            </a:extLst>
          </p:cNvPr>
          <p:cNvSpPr/>
          <p:nvPr/>
        </p:nvSpPr>
        <p:spPr bwMode="auto">
          <a:xfrm>
            <a:off x="5461165" y="166735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5159" y="23311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1738077" y="27886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EFBEAA3-9CC9-47CD-A635-8B5E6DC06BD0}"/>
              </a:ext>
            </a:extLst>
          </p:cNvPr>
          <p:cNvSpPr/>
          <p:nvPr/>
        </p:nvSpPr>
        <p:spPr bwMode="auto">
          <a:xfrm>
            <a:off x="4399484" y="166735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1E9E50-E8E6-4750-B7B1-729439FA54A4}"/>
              </a:ext>
            </a:extLst>
          </p:cNvPr>
          <p:cNvSpPr/>
          <p:nvPr/>
        </p:nvSpPr>
        <p:spPr bwMode="auto">
          <a:xfrm>
            <a:off x="5374271" y="34744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88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GitHub </a:t>
            </a:r>
            <a:r>
              <a:rPr lang="ko-KR" altLang="en-US" dirty="0"/>
              <a:t>사이트 접속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URL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웹 페이지 이동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https://github.com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등록 또는 로그인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Username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dims1111@gmail.com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Password : kjgSYR0527!</a:t>
            </a:r>
            <a:endParaRPr lang="ko-KR" altLang="en-US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ko-KR" altLang="en-US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사용자 등록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C5318B4-C4F6-4005-842F-66D4E13E3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1" y="1543032"/>
            <a:ext cx="5580769" cy="369892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A85833-BE0A-442E-8F48-AE2D1040F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6882" y="3005750"/>
            <a:ext cx="2169904" cy="327226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07E3035-F158-42CF-850B-422EEA135D6E}"/>
              </a:ext>
            </a:extLst>
          </p:cNvPr>
          <p:cNvSpPr/>
          <p:nvPr/>
        </p:nvSpPr>
        <p:spPr bwMode="auto">
          <a:xfrm>
            <a:off x="1192809" y="166274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5DCFC20-DDB1-4BBC-84BD-A1930D89B99A}"/>
              </a:ext>
            </a:extLst>
          </p:cNvPr>
          <p:cNvSpPr/>
          <p:nvPr/>
        </p:nvSpPr>
        <p:spPr bwMode="auto">
          <a:xfrm>
            <a:off x="5660668" y="47409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367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35" descr="14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076" y="2325572"/>
            <a:ext cx="651220" cy="387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AutoShape 55"/>
          <p:cNvSpPr>
            <a:spLocks noChangeArrowheads="1"/>
          </p:cNvSpPr>
          <p:nvPr/>
        </p:nvSpPr>
        <p:spPr bwMode="auto">
          <a:xfrm>
            <a:off x="349373" y="2042559"/>
            <a:ext cx="5533414" cy="4301092"/>
          </a:xfrm>
          <a:prstGeom prst="rect">
            <a:avLst/>
          </a:prstGeom>
          <a:solidFill>
            <a:schemeClr val="bg1">
              <a:alpha val="50000"/>
            </a:schemeClr>
          </a:solidFill>
          <a:ln w="3175">
            <a:solidFill>
              <a:schemeClr val="accent1">
                <a:lumMod val="75000"/>
              </a:schemeClr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I. </a:t>
            </a:r>
            <a:r>
              <a:rPr lang="ko-KR" altLang="en-US" dirty="0"/>
              <a:t>프로젝트 개요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프로젝트 추진 배경</a:t>
            </a:r>
          </a:p>
        </p:txBody>
      </p:sp>
      <p:sp>
        <p:nvSpPr>
          <p:cNvPr id="15392" name="내용 개체 틀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eaLnBrk="1" hangingPunct="1"/>
            <a:r>
              <a:rPr lang="ko-KR" altLang="en-US" dirty="0"/>
              <a:t>중장기 비전 달성을 위한 경영진 및 임직원의 요구 수준에 부합할 수 있는 통합 관점의 </a:t>
            </a:r>
            <a:r>
              <a:rPr lang="en-US" altLang="ko-KR" dirty="0"/>
              <a:t>Global HR </a:t>
            </a:r>
            <a:r>
              <a:rPr lang="ko-KR" altLang="en-US" dirty="0"/>
              <a:t>시스템을 구축하고자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8" name="Rectangle 16"/>
          <p:cNvSpPr>
            <a:spLocks noChangeArrowheads="1"/>
          </p:cNvSpPr>
          <p:nvPr/>
        </p:nvSpPr>
        <p:spPr bwMode="auto">
          <a:xfrm>
            <a:off x="548787" y="2554940"/>
            <a:ext cx="2082893" cy="10547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급여시스템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성과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</a:t>
            </a:r>
            <a:endParaRPr lang="en-US" altLang="ko-KR" sz="1300" b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별도 분리운영</a:t>
            </a:r>
          </a:p>
        </p:txBody>
      </p:sp>
      <p:sp>
        <p:nvSpPr>
          <p:cNvPr id="39" name="Rectangle 16"/>
          <p:cNvSpPr>
            <a:spLocks noChangeArrowheads="1"/>
          </p:cNvSpPr>
          <p:nvPr/>
        </p:nvSpPr>
        <p:spPr bwMode="auto">
          <a:xfrm>
            <a:off x="560510" y="3746990"/>
            <a:ext cx="2082893" cy="10547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급여시스템은 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 </a:t>
            </a: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인사정보 관리 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지급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정산관리</a:t>
            </a:r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560510" y="4939040"/>
            <a:ext cx="2082893" cy="10547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시스템은 업적평가 및 </a:t>
            </a:r>
            <a:endParaRPr lang="en-US" altLang="ko-KR" sz="1300" b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indent="11113" algn="ctr">
              <a:buClr>
                <a:srgbClr val="FF0000"/>
              </a:buClr>
              <a:buSzPct val="115000"/>
              <a:defRPr/>
            </a:pP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능력평가 관리</a:t>
            </a: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auto">
          <a:xfrm>
            <a:off x="3240155" y="2324952"/>
            <a:ext cx="2451504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algn="ctr">
              <a:buClr>
                <a:srgbClr val="FF0000"/>
              </a:buClr>
              <a:buSzPct val="115000"/>
              <a:defRPr/>
            </a:pP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인사시스템 이원화에 따른 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효율성 저하 및 통합관리 필요</a:t>
            </a:r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3240155" y="3119653"/>
            <a:ext cx="2451504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algn="ctr">
              <a:buClr>
                <a:srgbClr val="FF0000"/>
              </a:buClr>
              <a:buSzPct val="115000"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지급</a:t>
            </a:r>
            <a:r>
              <a:rPr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정산시스템에 국한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되어 글로벌 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선진 프로세스 기능</a:t>
            </a: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 algn="ctr">
              <a:buClr>
                <a:srgbClr val="FF0000"/>
              </a:buClr>
              <a:buSzPct val="115000"/>
            </a:pP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보상 연계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보완 필요</a:t>
            </a:r>
          </a:p>
        </p:txBody>
      </p:sp>
      <p:sp>
        <p:nvSpPr>
          <p:cNvPr id="45" name="Rectangle 16"/>
          <p:cNvSpPr>
            <a:spLocks noChangeArrowheads="1"/>
          </p:cNvSpPr>
          <p:nvPr/>
        </p:nvSpPr>
        <p:spPr bwMode="auto">
          <a:xfrm>
            <a:off x="3240155" y="3914353"/>
            <a:ext cx="2451504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algn="ctr">
              <a:buClr>
                <a:srgbClr val="FF0000"/>
              </a:buClr>
              <a:buSzPct val="115000"/>
            </a:pP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인사정보의 조회 및 분석 기능 미흡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전사차원 인력 적재적소 재배치 요구 등</a:t>
            </a:r>
            <a:r>
              <a:rPr lang="en-US" altLang="ko-KR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300" b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Rectangle 16"/>
          <p:cNvSpPr>
            <a:spLocks noChangeArrowheads="1"/>
          </p:cNvSpPr>
          <p:nvPr/>
        </p:nvSpPr>
        <p:spPr bwMode="auto">
          <a:xfrm>
            <a:off x="3240155" y="4709053"/>
            <a:ext cx="2451504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algn="ctr">
              <a:buClr>
                <a:srgbClr val="FF0000"/>
              </a:buClr>
              <a:buSzPct val="115000"/>
            </a:pPr>
            <a:r>
              <a:rPr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개인업적평가 및 역량평가에 대한 평가 프로세스 개선 니즈</a:t>
            </a:r>
          </a:p>
        </p:txBody>
      </p:sp>
      <p:sp>
        <p:nvSpPr>
          <p:cNvPr id="47" name="Rectangle 16"/>
          <p:cNvSpPr>
            <a:spLocks noChangeArrowheads="1"/>
          </p:cNvSpPr>
          <p:nvPr/>
        </p:nvSpPr>
        <p:spPr bwMode="auto">
          <a:xfrm>
            <a:off x="3240155" y="5503754"/>
            <a:ext cx="2451504" cy="72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anchor="ctr"/>
          <a:lstStyle/>
          <a:p>
            <a:pPr marL="0" lvl="1" algn="ctr">
              <a:buClr>
                <a:srgbClr val="FF0000"/>
              </a:buClr>
              <a:buSzPct val="115000"/>
            </a:pPr>
            <a:r>
              <a:rPr lang="ko-KR" altLang="en-US" sz="13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 표준 프로세스 적용 및 </a:t>
            </a:r>
            <a:r>
              <a:rPr lang="ko-KR" altLang="en-US" sz="1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제도 결과 반영을 위한 시스템 구현 필요</a:t>
            </a:r>
          </a:p>
        </p:txBody>
      </p:sp>
      <p:cxnSp>
        <p:nvCxnSpPr>
          <p:cNvPr id="49" name="직선 화살표 연결선 48"/>
          <p:cNvCxnSpPr>
            <a:stCxn id="38" idx="3"/>
            <a:endCxn id="43" idx="1"/>
          </p:cNvCxnSpPr>
          <p:nvPr/>
        </p:nvCxnSpPr>
        <p:spPr bwMode="auto">
          <a:xfrm flipV="1">
            <a:off x="2631680" y="2684952"/>
            <a:ext cx="608475" cy="397351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0" name="직선 화살표 연결선 49"/>
          <p:cNvCxnSpPr>
            <a:stCxn id="38" idx="3"/>
            <a:endCxn id="44" idx="1"/>
          </p:cNvCxnSpPr>
          <p:nvPr/>
        </p:nvCxnSpPr>
        <p:spPr bwMode="auto">
          <a:xfrm>
            <a:off x="2631680" y="3082303"/>
            <a:ext cx="608475" cy="39735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1" name="직선 화살표 연결선 50"/>
          <p:cNvCxnSpPr>
            <a:stCxn id="39" idx="3"/>
            <a:endCxn id="45" idx="1"/>
          </p:cNvCxnSpPr>
          <p:nvPr/>
        </p:nvCxnSpPr>
        <p:spPr bwMode="auto">
          <a:xfrm>
            <a:off x="2643403" y="4274353"/>
            <a:ext cx="596752" cy="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rgbClr val="3333FF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2" name="직선 화살표 연결선 51"/>
          <p:cNvCxnSpPr>
            <a:stCxn id="40" idx="3"/>
            <a:endCxn id="47" idx="1"/>
          </p:cNvCxnSpPr>
          <p:nvPr/>
        </p:nvCxnSpPr>
        <p:spPr bwMode="auto">
          <a:xfrm>
            <a:off x="2643403" y="5466403"/>
            <a:ext cx="596752" cy="397351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6" name="직선 화살표 연결선 55"/>
          <p:cNvCxnSpPr>
            <a:stCxn id="40" idx="3"/>
            <a:endCxn id="46" idx="1"/>
          </p:cNvCxnSpPr>
          <p:nvPr/>
        </p:nvCxnSpPr>
        <p:spPr bwMode="auto">
          <a:xfrm flipV="1">
            <a:off x="2643403" y="5069053"/>
            <a:ext cx="596752" cy="39735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7" name="직선 화살표 연결선 56"/>
          <p:cNvCxnSpPr>
            <a:stCxn id="38" idx="3"/>
            <a:endCxn id="47" idx="1"/>
          </p:cNvCxnSpPr>
          <p:nvPr/>
        </p:nvCxnSpPr>
        <p:spPr bwMode="auto">
          <a:xfrm>
            <a:off x="2631680" y="3082303"/>
            <a:ext cx="608475" cy="2781451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8" name="직선 화살표 연결선 57"/>
          <p:cNvCxnSpPr>
            <a:stCxn id="39" idx="3"/>
            <a:endCxn id="47" idx="1"/>
          </p:cNvCxnSpPr>
          <p:nvPr/>
        </p:nvCxnSpPr>
        <p:spPr bwMode="auto">
          <a:xfrm>
            <a:off x="2643403" y="4274353"/>
            <a:ext cx="596752" cy="1589401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rgbClr val="3333FF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2042559"/>
            <a:ext cx="3130183" cy="4301092"/>
          </a:xfrm>
          <a:prstGeom prst="rect">
            <a:avLst/>
          </a:prstGeom>
          <a:solidFill>
            <a:schemeClr val="bg1">
              <a:alpha val="50000"/>
            </a:schemeClr>
          </a:solidFill>
          <a:ln w="3175">
            <a:solidFill>
              <a:schemeClr val="accent1">
                <a:lumMod val="75000"/>
              </a:schemeClr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Rectangle 16"/>
          <p:cNvSpPr>
            <a:spLocks noChangeArrowheads="1"/>
          </p:cNvSpPr>
          <p:nvPr/>
        </p:nvSpPr>
        <p:spPr bwMode="auto">
          <a:xfrm>
            <a:off x="6609328" y="2324952"/>
            <a:ext cx="2742757" cy="7200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인사관리 시스템 통합 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인사 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평가 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보상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하여 업무효율성 및 편의성 향상</a:t>
            </a:r>
          </a:p>
        </p:txBody>
      </p:sp>
      <p:sp>
        <p:nvSpPr>
          <p:cNvPr id="96" name="Rectangle 16"/>
          <p:cNvSpPr>
            <a:spLocks noChangeArrowheads="1"/>
          </p:cNvSpPr>
          <p:nvPr/>
        </p:nvSpPr>
        <p:spPr bwMode="auto">
          <a:xfrm>
            <a:off x="6609328" y="4709053"/>
            <a:ext cx="2742757" cy="7200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선진 프로세스 모델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프로세스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적용 및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표준화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통한 시스템 구현</a:t>
            </a:r>
          </a:p>
        </p:txBody>
      </p:sp>
      <p:sp>
        <p:nvSpPr>
          <p:cNvPr id="97" name="Rectangle 16"/>
          <p:cNvSpPr>
            <a:spLocks noChangeArrowheads="1"/>
          </p:cNvSpPr>
          <p:nvPr/>
        </p:nvSpPr>
        <p:spPr bwMode="auto">
          <a:xfrm>
            <a:off x="6609328" y="3119653"/>
            <a:ext cx="2742757" cy="7200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다양한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평가유형제공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(MBO, 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역량평가 등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합리적 평가 및 성과주의 인사제도 정착</a:t>
            </a:r>
          </a:p>
        </p:txBody>
      </p:sp>
      <p:sp>
        <p:nvSpPr>
          <p:cNvPr id="105" name="Rectangle 16"/>
          <p:cNvSpPr>
            <a:spLocks noChangeArrowheads="1"/>
          </p:cNvSpPr>
          <p:nvPr/>
        </p:nvSpPr>
        <p:spPr bwMode="auto">
          <a:xfrm>
            <a:off x="6609328" y="5503754"/>
            <a:ext cx="2742757" cy="7200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전사 표준 프로세스를 기반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계열사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Roll-Out/Global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확산 기반 마련</a:t>
            </a:r>
          </a:p>
        </p:txBody>
      </p:sp>
      <p:sp>
        <p:nvSpPr>
          <p:cNvPr id="106" name="Rectangle 16"/>
          <p:cNvSpPr>
            <a:spLocks noChangeArrowheads="1"/>
          </p:cNvSpPr>
          <p:nvPr/>
        </p:nvSpPr>
        <p:spPr bwMode="auto">
          <a:xfrm>
            <a:off x="6609328" y="3914353"/>
            <a:ext cx="2742757" cy="7200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경영진의 전략적 의사결정 지원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적임자검색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기능으로 적재적소배치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통계 및 현황</a:t>
            </a:r>
            <a:r>
              <a:rPr lang="ko-KR" altLang="en-US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등</a:t>
            </a:r>
            <a:r>
              <a:rPr lang="en-US" altLang="ko-KR" sz="1300" b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657379" y="1873661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rgbClr val="96B1DC"/>
            </a:solidFill>
            <a:prstDash val="solid"/>
          </a:ln>
          <a:effectLst>
            <a:outerShdw blurRad="12700" dist="12700" dir="2700000" algn="tl" rotWithShape="0">
              <a:sysClr val="window" lastClr="FFFFFF">
                <a:lumMod val="50000"/>
                <a:alpha val="40000"/>
              </a:sysClr>
            </a:outerShdw>
          </a:effectLst>
          <a:scene3d>
            <a:camera prst="orthographicFront"/>
            <a:lightRig rig="threePt" dir="t"/>
          </a:scene3d>
          <a:sp3d contourW="12700">
            <a:bevelT w="12700" h="12700"/>
            <a:contourClr>
              <a:srgbClr val="1E5570"/>
            </a:contourClr>
          </a:sp3d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추진 배경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(As-Is)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46436" y="1873661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rgbClr val="96B1DC"/>
            </a:solidFill>
            <a:prstDash val="solid"/>
          </a:ln>
          <a:effectLst>
            <a:outerShdw blurRad="12700" dist="12700" dir="2700000" algn="tl" rotWithShape="0">
              <a:sysClr val="window" lastClr="FFFFFF">
                <a:lumMod val="50000"/>
                <a:alpha val="40000"/>
              </a:sysClr>
            </a:outerShdw>
          </a:effectLst>
          <a:scene3d>
            <a:camera prst="orthographicFront"/>
            <a:lightRig rig="threePt" dir="t"/>
          </a:scene3d>
          <a:sp3d contourW="12700">
            <a:bevelT w="12700" h="12700"/>
            <a:contourClr>
              <a:srgbClr val="1E5570"/>
            </a:contourClr>
          </a:sp3d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구축 목표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(To-Be)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1" name="직선 화살표 연결선 30"/>
          <p:cNvCxnSpPr>
            <a:stCxn id="39" idx="3"/>
            <a:endCxn id="44" idx="1"/>
          </p:cNvCxnSpPr>
          <p:nvPr/>
        </p:nvCxnSpPr>
        <p:spPr bwMode="auto">
          <a:xfrm flipV="1">
            <a:off x="2643403" y="3479653"/>
            <a:ext cx="596752" cy="79470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rgbClr val="3333FF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89126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E94423-B06B-4A1F-A896-D7A919284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96"/>
          <a:stretch/>
        </p:blipFill>
        <p:spPr>
          <a:xfrm>
            <a:off x="349251" y="1543032"/>
            <a:ext cx="3172548" cy="233621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5E2190-BABF-4F36-B180-B6A61036E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71" y="2870532"/>
            <a:ext cx="3765676" cy="352121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프로젝트 저장소 생성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저장소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Start a project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저장소 생성을 위한 값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Repository name :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Description :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Electronic Service Management(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전자복무관리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Public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Create repository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프로젝트 생성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9513A3-5C56-4DB5-9C0C-7E0DE3D1806C}"/>
              </a:ext>
            </a:extLst>
          </p:cNvPr>
          <p:cNvSpPr/>
          <p:nvPr/>
        </p:nvSpPr>
        <p:spPr bwMode="auto">
          <a:xfrm>
            <a:off x="2229616" y="266008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48F8AE-25FD-468D-8A15-93D4777ED0ED}"/>
              </a:ext>
            </a:extLst>
          </p:cNvPr>
          <p:cNvSpPr/>
          <p:nvPr/>
        </p:nvSpPr>
        <p:spPr bwMode="auto">
          <a:xfrm>
            <a:off x="3166460" y="609085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641117F1-C50B-4C2C-86E3-D8465FE69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3510959"/>
            <a:ext cx="2960628" cy="696815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ESM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(Electronic Service management)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전자 복무관리 시스템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359A6E-EC00-4AC8-B5B8-7F431CBA3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4594045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document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산출물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A1D68162-E080-4706-8EF1-404D2E623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2220" y="4594045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F48633D-5A9C-48EF-980F-D1962A675C31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 bwMode="auto">
          <a:xfrm rot="5400000">
            <a:off x="7483962" y="4015822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5013164-FC3B-4374-9FC3-B933D50E519B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 bwMode="auto">
          <a:xfrm rot="16200000" flipH="1">
            <a:off x="8254136" y="4015821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20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2B477BE-5006-4B98-B9B1-91EF5FEF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7"/>
            <a:ext cx="5840595" cy="296275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</a:t>
            </a:r>
            <a:r>
              <a:rPr lang="ko-KR" altLang="en-US" dirty="0"/>
              <a:t>프로젝트 구성원 초대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https://github.com/dims1111/ESM.git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초대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Settings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탭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Manage Access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Invite a collaborator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구성원 초대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주소 입력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Select a collaborator above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[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구성원은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 시 입력한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email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주소를 확인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수락버튼을 클릭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GitHub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38B5F9-5F41-44D0-9B88-EBC5F369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74" y="3659443"/>
            <a:ext cx="5207251" cy="261425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DA282E-A911-417F-AAD1-53BA4ABD8B5A}"/>
              </a:ext>
            </a:extLst>
          </p:cNvPr>
          <p:cNvSpPr/>
          <p:nvPr/>
        </p:nvSpPr>
        <p:spPr bwMode="auto">
          <a:xfrm>
            <a:off x="3267064" y="172076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9C8764-8326-4516-8862-29251AC8F137}"/>
              </a:ext>
            </a:extLst>
          </p:cNvPr>
          <p:cNvSpPr/>
          <p:nvPr/>
        </p:nvSpPr>
        <p:spPr bwMode="auto">
          <a:xfrm>
            <a:off x="1466874" y="41785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56EF6B4-FC61-4C0B-AE1D-2614F43C80E8}"/>
              </a:ext>
            </a:extLst>
          </p:cNvPr>
          <p:cNvSpPr/>
          <p:nvPr/>
        </p:nvSpPr>
        <p:spPr bwMode="auto">
          <a:xfrm>
            <a:off x="3448545" y="229208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D26520-8719-4DF1-9744-2C1261C8C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875" y="3088129"/>
            <a:ext cx="2975289" cy="205144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0C7B706-AF16-4AD1-ADBE-38306FF617DB}"/>
              </a:ext>
            </a:extLst>
          </p:cNvPr>
          <p:cNvSpPr/>
          <p:nvPr/>
        </p:nvSpPr>
        <p:spPr bwMode="auto">
          <a:xfrm>
            <a:off x="4452278" y="579888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0164722-6D79-4DD4-B63F-1DE58DCC1585}"/>
              </a:ext>
            </a:extLst>
          </p:cNvPr>
          <p:cNvSpPr/>
          <p:nvPr/>
        </p:nvSpPr>
        <p:spPr bwMode="auto">
          <a:xfrm>
            <a:off x="5230876" y="458030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27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 프로그램 다운로드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2.30.2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설치정보 확인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9" idx="1"/>
            <a:endCxn id="6158" idx="1"/>
          </p:cNvCxnSpPr>
          <p:nvPr/>
        </p:nvCxnSpPr>
        <p:spPr bwMode="auto">
          <a:xfrm>
            <a:off x="4903267" y="2553524"/>
            <a:ext cx="538683" cy="131516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B664C7-E9BE-4E4B-9525-EC40C8A66C3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A9AA7A-E57C-45DD-B825-22BF03A8B675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Box 52">
              <a:extLst>
                <a:ext uri="{FF2B5EF4-FFF2-40B4-BE49-F238E27FC236}">
                  <a16:creationId xmlns:a16="http://schemas.microsoft.com/office/drawing/2014/main" id="{5C6EBFE5-F7D7-4B5D-8D3B-7AE4935C6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84090B-965B-4097-9A02-F3A0680C0C1B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0E1D67-7201-45D6-99EC-9B3FD0DFC685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B05712C7-EFE2-474D-9B79-82619EE7C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6CDA-CDA5-4053-8768-FFC4BE24AF34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31FB68-2D07-4A1E-8EB9-8F615800ED3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614356A-10F2-45BB-BC95-C482A36CB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1E28B5-069D-4855-AF84-0DC4D310CFB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466E22-C51D-4C79-9515-398F2C5E38C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247ED725-F265-4220-B6BC-D97B93880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A03A9A-DD09-4DDC-9A2A-9047B0D666C7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EDD755-723B-4160-9476-D169344AEB6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11BB216B-9183-45A2-AC5F-E907ACC4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글로벌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82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응용 프로그램 다운로드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Git-2.30.0.2-64-bit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https://git-scm.com/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Git-2.30.0.2-64-bit.exe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Download 2.30.0 for 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- 64-bit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Setup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프로그램 다운로드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324F82-6CDC-423B-B456-0939E9877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5840595" cy="370425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218304B-61F7-4E77-B820-1E39D0594283}"/>
              </a:ext>
            </a:extLst>
          </p:cNvPr>
          <p:cNvSpPr/>
          <p:nvPr/>
        </p:nvSpPr>
        <p:spPr bwMode="auto">
          <a:xfrm>
            <a:off x="4506371" y="36100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481D56-F68E-4B85-8CB0-10CFF03BF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11" y="3974471"/>
            <a:ext cx="3093012" cy="233830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ABC8872F-FFF3-4961-87FC-77418496DA3E}"/>
              </a:ext>
            </a:extLst>
          </p:cNvPr>
          <p:cNvSpPr/>
          <p:nvPr/>
        </p:nvSpPr>
        <p:spPr bwMode="auto">
          <a:xfrm>
            <a:off x="2127005" y="536276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09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Information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Select Destination Location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Select Components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GUI Here : unchecked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Select Start Menu Folder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7FBDCC-30D5-4025-B8E8-22138A65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  <a:ln w="3175">
            <a:noFill/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051109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D2B3081-80E8-4D97-B68F-A29AB2ED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  <a:ln w="3175">
            <a:noFill/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FE4260A-75A8-4C88-ABFD-1E5C18604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DDFDD07-9C2B-4C1B-8DF8-56528D5EE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모서리가 둥근 직사각형 111">
            <a:extLst>
              <a:ext uri="{FF2B5EF4-FFF2-40B4-BE49-F238E27FC236}">
                <a16:creationId xmlns:a16="http://schemas.microsoft.com/office/drawing/2014/main" id="{8865EB19-9BEE-4C6E-9AAA-51F9D8D4840C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(1/4)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140697"/>
      </p:ext>
    </p:extLst>
  </p:cSld>
  <p:clrMapOvr>
    <a:masterClrMapping/>
  </p:clrMapOvr>
</p:sld>
</file>

<file path=ppt/theme/theme1.xml><?xml version="1.0" encoding="utf-8"?>
<a:theme xmlns:a="http://schemas.openxmlformats.org/drawingml/2006/main" name="Built1 Template Master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BM Global Business Services">
      <a:majorFont>
        <a:latin typeface="Arial"/>
        <a:ea typeface="돋움"/>
        <a:cs typeface="굴림"/>
      </a:majorFont>
      <a:minorFont>
        <a:latin typeface="Arial"/>
        <a:ea typeface="돋움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ko-KR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  <a:cs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ko-KR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  <a:cs typeface="굴림" pitchFamily="50" charset="-127"/>
          </a:defRPr>
        </a:defPPr>
      </a:lstStyle>
    </a:lnDef>
    <a:txDef>
      <a:spPr bwMode="gray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36000" rIns="0" bIns="36000" numCol="1" anchor="b" anchorCtr="0" compatLnSpc="1">
        <a:prstTxWarp prst="textNoShape">
          <a:avLst/>
        </a:prstTxWarp>
      </a:bodyPr>
      <a:lstStyle>
        <a:defPPr algn="r">
          <a:defRPr sz="1800" dirty="0" smtClean="0"/>
        </a:defPPr>
      </a:lstStyle>
    </a:txDef>
  </a:objectDefaults>
  <a:extraClrSchemeLst>
    <a:extraClrScheme>
      <a:clrScheme name="IBM Global Business Servic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B2B2B2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5F5F5F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29724</TotalTime>
  <Words>6054</Words>
  <Application>Microsoft Office PowerPoint</Application>
  <PresentationFormat>A4 용지(210x297mm)</PresentationFormat>
  <Paragraphs>1221</Paragraphs>
  <Slides>41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Arial Unicode MS</vt:lpstr>
      <vt:lpstr>굴림</vt:lpstr>
      <vt:lpstr>돋움</vt:lpstr>
      <vt:lpstr>맑은 고딕</vt:lpstr>
      <vt:lpstr>Arial</vt:lpstr>
      <vt:lpstr>Wingdings</vt:lpstr>
      <vt:lpstr>Built1 Template Master</vt:lpstr>
      <vt:lpstr>GitHub 설명서</vt:lpstr>
      <vt:lpstr>문서 승인 및 이력</vt:lpstr>
      <vt:lpstr>목차</vt:lpstr>
      <vt:lpstr>1. GitHub 사이트 접속</vt:lpstr>
      <vt:lpstr>2. 프로젝트 저장소 생성</vt:lpstr>
      <vt:lpstr>3. 프로젝트 구성원 초대</vt:lpstr>
      <vt:lpstr>목차</vt:lpstr>
      <vt:lpstr>1. 응용 프로그램 다운로드</vt:lpstr>
      <vt:lpstr>2. Git 2.30.2 프로그램 설치</vt:lpstr>
      <vt:lpstr>2. Git 2.30.2 프로그램 설치</vt:lpstr>
      <vt:lpstr>2. Git 2.30.2 프로그램 설치</vt:lpstr>
      <vt:lpstr>2. Git 2.30.2 프로그램 설치</vt:lpstr>
      <vt:lpstr>3. Git 프로그램 설치정보 확인</vt:lpstr>
      <vt:lpstr>목차</vt:lpstr>
      <vt:lpstr>1. 응용 프로그램 다운로드</vt:lpstr>
      <vt:lpstr>2. VS Code 1.53.0 프로그램 설치</vt:lpstr>
      <vt:lpstr>목차</vt:lpstr>
      <vt:lpstr>1. 로컬 Git 저장소 생성</vt:lpstr>
      <vt:lpstr>2. 로컬 Git 저장소 설정</vt:lpstr>
      <vt:lpstr>2. 로컬 Git 저장소 설정</vt:lpstr>
      <vt:lpstr>3. Git Stage &amp; Commit</vt:lpstr>
      <vt:lpstr>4. GitLens 설치 및 사용</vt:lpstr>
      <vt:lpstr>4. GitLens 설치 및 사용</vt:lpstr>
      <vt:lpstr>4. GitLens 설치 및 사용</vt:lpstr>
      <vt:lpstr>4. GitLens 설치 및 사용</vt:lpstr>
      <vt:lpstr>4. GitLens 설치 및 사용</vt:lpstr>
      <vt:lpstr>4. GitLens 설치 및 사용</vt:lpstr>
      <vt:lpstr>5. Branch 추가 및 사용</vt:lpstr>
      <vt:lpstr>5. Branch 추가 및 사용</vt:lpstr>
      <vt:lpstr>5. Branch 추가 및 사용</vt:lpstr>
      <vt:lpstr>5. Branch 추가 및 사용</vt:lpstr>
      <vt:lpstr>6. Branch Merge 사용</vt:lpstr>
      <vt:lpstr>6. Branch Merge 사용</vt:lpstr>
      <vt:lpstr>7. Delete Branch 사용</vt:lpstr>
      <vt:lpstr>8. Git History 설치 및 사용</vt:lpstr>
      <vt:lpstr>8. Git History 설치 및 사용</vt:lpstr>
      <vt:lpstr>8. Git History 설치 및 사용</vt:lpstr>
      <vt:lpstr>목차</vt:lpstr>
      <vt:lpstr>1. ㅇㅇㅇㅇ</vt:lpstr>
      <vt:lpstr>PowerPoint 프레젠테이션</vt:lpstr>
      <vt:lpstr>1. 프로젝트 추진 배경</vt:lpstr>
    </vt:vector>
  </TitlesOfParts>
  <Company>IBM Global Business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Capital Management</dc:title>
  <dc:creator>강정기</dc:creator>
  <cp:lastModifiedBy>kjg</cp:lastModifiedBy>
  <cp:revision>3929</cp:revision>
  <cp:lastPrinted>2013-03-12T06:42:38Z</cp:lastPrinted>
  <dcterms:created xsi:type="dcterms:W3CDTF">2008-12-02T04:27:09Z</dcterms:created>
  <dcterms:modified xsi:type="dcterms:W3CDTF">2021-02-07T04:16:44Z</dcterms:modified>
</cp:coreProperties>
</file>